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59" r:id="rId3"/>
    <p:sldId id="260" r:id="rId4"/>
    <p:sldId id="257" r:id="rId5"/>
    <p:sldId id="290" r:id="rId6"/>
    <p:sldId id="258" r:id="rId7"/>
    <p:sldId id="262" r:id="rId8"/>
    <p:sldId id="263" r:id="rId9"/>
    <p:sldId id="291" r:id="rId10"/>
    <p:sldId id="292" r:id="rId11"/>
    <p:sldId id="264" r:id="rId12"/>
    <p:sldId id="265" r:id="rId13"/>
    <p:sldId id="283" r:id="rId14"/>
    <p:sldId id="266" r:id="rId15"/>
    <p:sldId id="267" r:id="rId16"/>
    <p:sldId id="268" r:id="rId17"/>
    <p:sldId id="294" r:id="rId18"/>
    <p:sldId id="269" r:id="rId19"/>
    <p:sldId id="293" r:id="rId20"/>
    <p:sldId id="273" r:id="rId21"/>
    <p:sldId id="275" r:id="rId22"/>
    <p:sldId id="277" r:id="rId23"/>
    <p:sldId id="278" r:id="rId24"/>
    <p:sldId id="271" r:id="rId25"/>
    <p:sldId id="284" r:id="rId26"/>
    <p:sldId id="295" r:id="rId27"/>
    <p:sldId id="279" r:id="rId28"/>
    <p:sldId id="280" r:id="rId29"/>
    <p:sldId id="285" r:id="rId30"/>
    <p:sldId id="281" r:id="rId31"/>
    <p:sldId id="286" r:id="rId32"/>
    <p:sldId id="296" r:id="rId33"/>
    <p:sldId id="282" r:id="rId34"/>
    <p:sldId id="287" r:id="rId35"/>
    <p:sldId id="297" r:id="rId36"/>
    <p:sldId id="288" r:id="rId37"/>
    <p:sldId id="276" r:id="rId38"/>
    <p:sldId id="261" r:id="rId39"/>
    <p:sldId id="272"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Heston" initials="MH" lastIdx="0" clrIdx="0">
    <p:extLst>
      <p:ext uri="{19B8F6BF-5375-455C-9EA6-DF929625EA0E}">
        <p15:presenceInfo xmlns:p15="http://schemas.microsoft.com/office/powerpoint/2012/main" userId="Mary Heston" providerId="None"/>
      </p:ext>
    </p:extLst>
  </p:cmAuthor>
  <p:cmAuthor id="2" name="Amanda E. Finley" initials="AEF" lastIdx="7" clrIdx="1">
    <p:extLst>
      <p:ext uri="{19B8F6BF-5375-455C-9EA6-DF929625EA0E}">
        <p15:presenceInfo xmlns:p15="http://schemas.microsoft.com/office/powerpoint/2012/main" userId="S-1-5-21-2025581730-1130538825-1501921868-3146" providerId="AD"/>
      </p:ext>
    </p:extLst>
  </p:cmAuthor>
  <p:cmAuthor id="3" name="Tara Trevorrow" initials="TT" lastIdx="5" clrIdx="2">
    <p:extLst>
      <p:ext uri="{19B8F6BF-5375-455C-9EA6-DF929625EA0E}">
        <p15:presenceInfo xmlns:p15="http://schemas.microsoft.com/office/powerpoint/2012/main" userId="S::tara_trevorrow@flsb.uscourts.gov::0e4aa4ce-3d65-4f97-9d51-a2704447f8d5" providerId="AD"/>
      </p:ext>
    </p:extLst>
  </p:cmAuthor>
  <p:cmAuthor id="4" name="Laurel Isicoff" initials="LI" lastIdx="39" clrIdx="3">
    <p:extLst>
      <p:ext uri="{19B8F6BF-5375-455C-9EA6-DF929625EA0E}">
        <p15:presenceInfo xmlns:p15="http://schemas.microsoft.com/office/powerpoint/2012/main" userId="S::lmisicoff@flsb.uscourts.gov::c3a7ee51-73f9-46d6-93ea-22e08de5aa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DDDDD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1" autoAdjust="0"/>
    <p:restoredTop sz="94660"/>
  </p:normalViewPr>
  <p:slideViewPr>
    <p:cSldViewPr snapToGrid="0">
      <p:cViewPr varScale="1">
        <p:scale>
          <a:sx n="128" d="100"/>
          <a:sy n="128" d="100"/>
        </p:scale>
        <p:origin x="3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image" Target="../media/image17.jpg"/><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package" Target="../embeddings/Microsoft_Excel_Worksheet.xlsx"/><Relationship Id="rId4" Type="http://schemas.openxmlformats.org/officeDocument/2006/relationships/hyperlink" Target="https://www.flickr.com/photos/pictures-of-money/17123251389/"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lgn="ctr">
              <a:defRPr sz="3600" b="0" i="0" u="none" strike="noStrike" kern="1200" spc="0" baseline="0">
                <a:solidFill>
                  <a:schemeClr val="bg1"/>
                </a:solidFill>
                <a:latin typeface="+mn-lt"/>
                <a:ea typeface="+mn-ea"/>
                <a:cs typeface="+mn-cs"/>
              </a:defRPr>
            </a:pPr>
            <a:r>
              <a:rPr lang="en-US" sz="3600" b="1" dirty="0">
                <a:solidFill>
                  <a:schemeClr val="tx1"/>
                </a:solidFill>
              </a:rPr>
              <a:t>2019-20 Average Yearly Cost Comparison for Different College Options</a:t>
            </a:r>
          </a:p>
        </c:rich>
      </c:tx>
      <c:layout>
        <c:manualLayout>
          <c:xMode val="edge"/>
          <c:yMode val="edge"/>
          <c:x val="0.10810851360515585"/>
          <c:y val="3.9990084572761736E-2"/>
        </c:manualLayout>
      </c:layout>
      <c:overlay val="0"/>
      <c:spPr>
        <a:solidFill>
          <a:schemeClr val="accent2"/>
        </a:solidFill>
        <a:ln>
          <a:noFill/>
        </a:ln>
        <a:effectLst/>
      </c:spPr>
      <c:txPr>
        <a:bodyPr rot="0" spcFirstLastPara="1" vertOverflow="ellipsis" vert="horz" wrap="square" anchor="t" anchorCtr="1"/>
        <a:lstStyle/>
        <a:p>
          <a:pPr algn="ctr">
            <a:defRPr sz="36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9.4330843765387806E-2"/>
          <c:y val="0.16712996860022938"/>
          <c:w val="0.90792408956692916"/>
          <c:h val="0.69900180247282218"/>
        </c:manualLayout>
      </c:layout>
      <c:barChart>
        <c:barDir val="col"/>
        <c:grouping val="clustered"/>
        <c:varyColors val="0"/>
        <c:ser>
          <c:idx val="0"/>
          <c:order val="0"/>
          <c:tx>
            <c:strRef>
              <c:f>Sheet1!$B$1</c:f>
              <c:strCache>
                <c:ptCount val="1"/>
                <c:pt idx="0">
                  <c:v>2019-20 Cost Comparison for Different College Options</c:v>
                </c:pt>
              </c:strCache>
            </c:strRef>
          </c:tx>
          <c:spPr>
            <a:blipFill>
              <a:blip xmlns:r="http://schemas.openxmlformats.org/officeDocument/2006/relationships" r:embed="rId3">
                <a:extLst>
                  <a:ext uri="{837473B0-CC2E-450A-ABE3-18F120FF3D39}">
                    <a1611:picAttrSrcUrl xmlns:a1611="http://schemas.microsoft.com/office/drawing/2016/11/main" r:id="rId4"/>
                  </a:ext>
                </a:extLst>
              </a:blip>
              <a:stretch>
                <a:fillRect/>
              </a:stretch>
            </a:blipFill>
            <a:ln>
              <a:noFill/>
            </a:ln>
            <a:effectLst/>
          </c:spPr>
          <c:invertIfNegative val="0"/>
          <c:dLbls>
            <c:dLbl>
              <c:idx val="0"/>
              <c:tx>
                <c:rich>
                  <a:bodyPr rot="0" spcFirstLastPara="1" vertOverflow="ellipsis" vert="horz" wrap="square" lIns="38100" tIns="19050" rIns="38100" bIns="19050" anchor="ctr" anchorCtr="1">
                    <a:spAutoFit/>
                  </a:bodyPr>
                  <a:lstStyle/>
                  <a:p>
                    <a:pPr>
                      <a:defRPr sz="2000" b="0" i="0" u="none" strike="noStrike" kern="1200" baseline="0">
                        <a:solidFill>
                          <a:schemeClr val="tx1"/>
                        </a:solidFill>
                        <a:effectLst>
                          <a:glow rad="228600">
                            <a:schemeClr val="accent4">
                              <a:lumMod val="60000"/>
                              <a:lumOff val="40000"/>
                              <a:alpha val="40000"/>
                            </a:schemeClr>
                          </a:glow>
                        </a:effectLst>
                        <a:latin typeface="+mn-lt"/>
                        <a:ea typeface="+mn-ea"/>
                        <a:cs typeface="+mn-cs"/>
                      </a:defRPr>
                    </a:pPr>
                    <a:r>
                      <a:rPr lang="en-US" sz="2000" dirty="0"/>
                      <a:t>$</a:t>
                    </a:r>
                    <a:fld id="{11EE423D-97AD-4361-BE00-AF54B1DBF604}" type="VALUE">
                      <a:rPr lang="en-US" sz="2000" smtClean="0"/>
                      <a:pPr>
                        <a:defRPr sz="2000">
                          <a:solidFill>
                            <a:schemeClr val="tx1"/>
                          </a:solidFill>
                          <a:effectLst>
                            <a:glow rad="228600">
                              <a:schemeClr val="accent4">
                                <a:lumMod val="60000"/>
                                <a:lumOff val="40000"/>
                                <a:alpha val="40000"/>
                              </a:schemeClr>
                            </a:glow>
                          </a:effectLst>
                        </a:defRPr>
                      </a:pPr>
                      <a:t>[VALUE]</a:t>
                    </a:fld>
                    <a:endParaRPr lang="en-US" sz="2000"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effectLst>
                        <a:glow rad="228600">
                          <a:schemeClr val="accent4">
                            <a:lumMod val="60000"/>
                            <a:lumOff val="40000"/>
                            <a:alpha val="40000"/>
                          </a:schemeClr>
                        </a:glow>
                      </a:effectLst>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C40-4D0F-A635-06111B52CD54}"/>
                </c:ext>
              </c:extLst>
            </c:dLbl>
            <c:dLbl>
              <c:idx val="1"/>
              <c:tx>
                <c:rich>
                  <a:bodyPr rot="0" spcFirstLastPara="1" vertOverflow="ellipsis" vert="horz" wrap="square" lIns="38100" tIns="19050" rIns="38100" bIns="19050" anchor="ctr" anchorCtr="1">
                    <a:spAutoFit/>
                  </a:bodyPr>
                  <a:lstStyle/>
                  <a:p>
                    <a:pPr>
                      <a:defRPr sz="2000" b="0" i="0" u="none" strike="noStrike" kern="1200" baseline="0">
                        <a:solidFill>
                          <a:schemeClr val="tx1"/>
                        </a:solidFill>
                        <a:effectLst>
                          <a:glow rad="228600">
                            <a:schemeClr val="accent4">
                              <a:lumMod val="60000"/>
                              <a:lumOff val="40000"/>
                              <a:alpha val="40000"/>
                            </a:schemeClr>
                          </a:glow>
                        </a:effectLst>
                        <a:latin typeface="+mn-lt"/>
                        <a:ea typeface="+mn-ea"/>
                        <a:cs typeface="+mn-cs"/>
                      </a:defRPr>
                    </a:pPr>
                    <a:r>
                      <a:rPr lang="en-US" sz="2000" dirty="0"/>
                      <a:t>$</a:t>
                    </a:r>
                    <a:fld id="{11010306-23ED-4920-B5BE-B92B850686E2}" type="VALUE">
                      <a:rPr lang="en-US" sz="2000" smtClean="0"/>
                      <a:pPr>
                        <a:defRPr sz="2000">
                          <a:solidFill>
                            <a:schemeClr val="tx1"/>
                          </a:solidFill>
                          <a:effectLst>
                            <a:glow rad="228600">
                              <a:schemeClr val="accent4">
                                <a:lumMod val="60000"/>
                                <a:lumOff val="40000"/>
                                <a:alpha val="40000"/>
                              </a:schemeClr>
                            </a:glow>
                          </a:effectLst>
                        </a:defRPr>
                      </a:pPr>
                      <a:t>[VALUE]</a:t>
                    </a:fld>
                    <a:endParaRPr lang="en-US" sz="2000"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effectLst>
                        <a:glow rad="228600">
                          <a:schemeClr val="accent4">
                            <a:lumMod val="60000"/>
                            <a:lumOff val="40000"/>
                            <a:alpha val="40000"/>
                          </a:schemeClr>
                        </a:glow>
                      </a:effectLst>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C40-4D0F-A635-06111B52CD54}"/>
                </c:ext>
              </c:extLst>
            </c:dLbl>
            <c:dLbl>
              <c:idx val="2"/>
              <c:tx>
                <c:rich>
                  <a:bodyPr rot="0" spcFirstLastPara="1" vertOverflow="ellipsis" vert="horz" wrap="square" lIns="38100" tIns="19050" rIns="38100" bIns="19050" anchor="ctr" anchorCtr="1">
                    <a:spAutoFit/>
                  </a:bodyPr>
                  <a:lstStyle/>
                  <a:p>
                    <a:pPr>
                      <a:defRPr sz="2000" b="0" i="0" u="none" strike="noStrike" kern="1200" baseline="0">
                        <a:solidFill>
                          <a:schemeClr val="tx1"/>
                        </a:solidFill>
                        <a:effectLst>
                          <a:glow rad="228600">
                            <a:schemeClr val="accent4">
                              <a:lumMod val="60000"/>
                              <a:lumOff val="40000"/>
                              <a:alpha val="40000"/>
                            </a:schemeClr>
                          </a:glow>
                        </a:effectLst>
                        <a:latin typeface="+mn-lt"/>
                        <a:ea typeface="+mn-ea"/>
                        <a:cs typeface="+mn-cs"/>
                      </a:defRPr>
                    </a:pPr>
                    <a:r>
                      <a:rPr lang="en-US" sz="2000" dirty="0"/>
                      <a:t>$</a:t>
                    </a:r>
                    <a:fld id="{CC27D788-53CA-418D-BF62-A53E686AFDDF}" type="VALUE">
                      <a:rPr lang="en-US" sz="2000" smtClean="0"/>
                      <a:pPr>
                        <a:defRPr sz="2000">
                          <a:solidFill>
                            <a:schemeClr val="tx1"/>
                          </a:solidFill>
                          <a:effectLst>
                            <a:glow rad="228600">
                              <a:schemeClr val="accent4">
                                <a:lumMod val="60000"/>
                                <a:lumOff val="40000"/>
                                <a:alpha val="40000"/>
                              </a:schemeClr>
                            </a:glow>
                          </a:effectLst>
                        </a:defRPr>
                      </a:pPr>
                      <a:t>[VALUE]</a:t>
                    </a:fld>
                    <a:endParaRPr lang="en-US" sz="2000"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effectLst>
                        <a:glow rad="228600">
                          <a:schemeClr val="accent4">
                            <a:lumMod val="60000"/>
                            <a:lumOff val="40000"/>
                            <a:alpha val="40000"/>
                          </a:schemeClr>
                        </a:glow>
                      </a:effectLst>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C40-4D0F-A635-06111B52CD54}"/>
                </c:ext>
              </c:extLst>
            </c:dLbl>
            <c:dLbl>
              <c:idx val="3"/>
              <c:tx>
                <c:rich>
                  <a:bodyPr rot="0" spcFirstLastPara="1" vertOverflow="ellipsis" vert="horz" wrap="square" lIns="38100" tIns="19050" rIns="38100" bIns="19050" anchor="ctr" anchorCtr="1">
                    <a:spAutoFit/>
                  </a:bodyPr>
                  <a:lstStyle/>
                  <a:p>
                    <a:pPr>
                      <a:defRPr sz="2000" b="0" i="0" u="none" strike="noStrike" kern="1200" baseline="0">
                        <a:solidFill>
                          <a:schemeClr val="tx1"/>
                        </a:solidFill>
                        <a:effectLst>
                          <a:glow rad="228600">
                            <a:schemeClr val="accent4">
                              <a:lumMod val="60000"/>
                              <a:lumOff val="40000"/>
                              <a:alpha val="40000"/>
                            </a:schemeClr>
                          </a:glow>
                        </a:effectLst>
                        <a:latin typeface="+mn-lt"/>
                        <a:ea typeface="+mn-ea"/>
                        <a:cs typeface="+mn-cs"/>
                      </a:defRPr>
                    </a:pPr>
                    <a:r>
                      <a:rPr lang="en-US" sz="2000" dirty="0"/>
                      <a:t>$</a:t>
                    </a:r>
                    <a:fld id="{99769B6C-FF75-4527-BC4F-D85D36AB8E9E}" type="VALUE">
                      <a:rPr lang="en-US" sz="2000" smtClean="0"/>
                      <a:pPr>
                        <a:defRPr sz="2000">
                          <a:solidFill>
                            <a:schemeClr val="tx1"/>
                          </a:solidFill>
                          <a:effectLst>
                            <a:glow rad="228600">
                              <a:schemeClr val="accent4">
                                <a:lumMod val="60000"/>
                                <a:lumOff val="40000"/>
                                <a:alpha val="40000"/>
                              </a:schemeClr>
                            </a:glow>
                          </a:effectLst>
                        </a:defRPr>
                      </a:pPr>
                      <a:t>[VALUE]</a:t>
                    </a:fld>
                    <a:endParaRPr lang="en-US" sz="2000"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effectLst>
                        <a:glow rad="228600">
                          <a:schemeClr val="accent4">
                            <a:lumMod val="60000"/>
                            <a:lumOff val="40000"/>
                            <a:alpha val="40000"/>
                          </a:schemeClr>
                        </a:glow>
                      </a:effectLst>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C40-4D0F-A635-06111B52CD54}"/>
                </c:ext>
              </c:extLst>
            </c:dLbl>
            <c:dLbl>
              <c:idx val="4"/>
              <c:tx>
                <c:rich>
                  <a:bodyPr rot="0" spcFirstLastPara="1" vertOverflow="ellipsis" vert="horz" wrap="square" lIns="38100" tIns="19050" rIns="38100" bIns="19050" anchor="ctr" anchorCtr="1">
                    <a:spAutoFit/>
                  </a:bodyPr>
                  <a:lstStyle/>
                  <a:p>
                    <a:pPr>
                      <a:defRPr sz="2000" b="0" i="0" u="none" strike="noStrike" kern="1200" baseline="0">
                        <a:solidFill>
                          <a:schemeClr val="tx1"/>
                        </a:solidFill>
                        <a:effectLst>
                          <a:glow rad="228600">
                            <a:schemeClr val="accent4">
                              <a:lumMod val="60000"/>
                              <a:lumOff val="40000"/>
                              <a:alpha val="40000"/>
                            </a:schemeClr>
                          </a:glow>
                        </a:effectLst>
                        <a:latin typeface="+mn-lt"/>
                        <a:ea typeface="+mn-ea"/>
                        <a:cs typeface="+mn-cs"/>
                      </a:defRPr>
                    </a:pPr>
                    <a:r>
                      <a:rPr lang="en-US" sz="2000" dirty="0"/>
                      <a:t>$</a:t>
                    </a:r>
                    <a:fld id="{DF4ABDC9-F7A4-4CC6-B509-8FD4C3EC1BD8}" type="VALUE">
                      <a:rPr lang="en-US" sz="2000" smtClean="0"/>
                      <a:pPr>
                        <a:defRPr sz="2000">
                          <a:solidFill>
                            <a:schemeClr val="tx1"/>
                          </a:solidFill>
                          <a:effectLst>
                            <a:glow rad="228600">
                              <a:schemeClr val="accent4">
                                <a:lumMod val="60000"/>
                                <a:lumOff val="40000"/>
                                <a:alpha val="40000"/>
                              </a:schemeClr>
                            </a:glow>
                          </a:effectLst>
                        </a:defRPr>
                      </a:pPr>
                      <a:t>[VALUE]</a:t>
                    </a:fld>
                    <a:endParaRPr lang="en-US" sz="2000" dirty="0"/>
                  </a:p>
                </c:rich>
              </c:tx>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effectLst>
                        <a:glow rad="228600">
                          <a:schemeClr val="accent4">
                            <a:lumMod val="60000"/>
                            <a:lumOff val="40000"/>
                            <a:alpha val="40000"/>
                          </a:schemeClr>
                        </a:glow>
                      </a:effectLst>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C40-4D0F-A635-06111B52CD5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effectLst>
                      <a:glow rad="228600">
                        <a:schemeClr val="accent4">
                          <a:lumMod val="60000"/>
                          <a:lumOff val="40000"/>
                          <a:alpha val="40000"/>
                        </a:schemeClr>
                      </a:glow>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Priv. 4-Year School Tuition, Fees, Room, and Board</c:v>
                </c:pt>
                <c:pt idx="1">
                  <c:v>Priv. 4-Year School Tuition &amp; Fees Only</c:v>
                </c:pt>
                <c:pt idx="2">
                  <c:v>Publ. 4-Year School Tuition, Fees, Room, and Board</c:v>
                </c:pt>
                <c:pt idx="3">
                  <c:v>Publ. 4-Year School Tuition &amp; Fees Only</c:v>
                </c:pt>
                <c:pt idx="4">
                  <c:v>Publ. 2-Year Tuition &amp; Fees Only</c:v>
                </c:pt>
              </c:strCache>
            </c:strRef>
          </c:cat>
          <c:val>
            <c:numRef>
              <c:f>Sheet1!$B$2:$B$6</c:f>
              <c:numCache>
                <c:formatCode>General</c:formatCode>
                <c:ptCount val="5"/>
                <c:pt idx="0">
                  <c:v>49870</c:v>
                </c:pt>
                <c:pt idx="1">
                  <c:v>36880</c:v>
                </c:pt>
                <c:pt idx="2">
                  <c:v>21950</c:v>
                </c:pt>
                <c:pt idx="3">
                  <c:v>10440</c:v>
                </c:pt>
                <c:pt idx="4">
                  <c:v>3730</c:v>
                </c:pt>
              </c:numCache>
            </c:numRef>
          </c:val>
          <c:extLst>
            <c:ext xmlns:c16="http://schemas.microsoft.com/office/drawing/2014/chart" uri="{C3380CC4-5D6E-409C-BE32-E72D297353CC}">
              <c16:uniqueId val="{00000000-2C40-4D0F-A635-06111B52CD54}"/>
            </c:ext>
          </c:extLst>
        </c:ser>
        <c:dLbls>
          <c:dLblPos val="outEnd"/>
          <c:showLegendKey val="0"/>
          <c:showVal val="1"/>
          <c:showCatName val="0"/>
          <c:showSerName val="0"/>
          <c:showPercent val="0"/>
          <c:showBubbleSize val="0"/>
        </c:dLbls>
        <c:gapWidth val="50"/>
        <c:overlap val="-31"/>
        <c:axId val="1278133216"/>
        <c:axId val="1373866928"/>
      </c:barChart>
      <c:catAx>
        <c:axId val="1278133216"/>
        <c:scaling>
          <c:orientation val="minMax"/>
        </c:scaling>
        <c:delete val="0"/>
        <c:axPos val="b"/>
        <c:numFmt formatCode="&quot;$&quot;#,##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73866928"/>
        <c:crosses val="autoZero"/>
        <c:auto val="1"/>
        <c:lblAlgn val="ctr"/>
        <c:lblOffset val="100"/>
        <c:noMultiLvlLbl val="0"/>
      </c:catAx>
      <c:valAx>
        <c:axId val="13738669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7813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600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prstClr val="black">
          <a:lumMod val="25000"/>
          <a:lumOff val="75000"/>
          <a:alpha val="95000"/>
        </a:prstClr>
      </a:solidFill>
    </a:ln>
    <a:effectLst/>
  </c:spPr>
  <c:txPr>
    <a:bodyPr/>
    <a:lstStyle/>
    <a:p>
      <a:pPr>
        <a:defRPr sz="1600" baseline="0"/>
      </a:pPr>
      <a:endParaRPr lang="en-US"/>
    </a:p>
  </c:txPr>
  <c:externalData r:id="rId5">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21-08-12T16:40:34.924" idx="16">
    <p:pos x="10" y="10"/>
    <p:text>Need to change the color on the numbering</p:text>
    <p:extLst>
      <p:ext uri="{C676402C-5697-4E1C-873F-D02D1690AC5C}">
        <p15:threadingInfo xmlns:p15="http://schemas.microsoft.com/office/powerpoint/2012/main" timeZoneBias="240"/>
      </p:ext>
    </p:extLst>
  </p:cm>
  <p:cm authorId="4" dt="2021-08-12T16:41:09.643" idx="17">
    <p:pos x="106" y="106"/>
    <p:text>Can you fix the spacing a little it doesn't look so squished.</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21-08-12T16:48:54.733" idx="22">
    <p:pos x="4296" y="2240"/>
    <p:text>I added the apostrophe to "attorneys'" and fixed the font.</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1-08-12T16:51:26.620" idx="24">
    <p:pos x="10" y="10"/>
    <p:text>I added this transitional slide. Feel free to edit and please make pretty</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4" dt="2021-08-12T16:59:52.513" idx="28">
    <p:pos x="7416" y="760"/>
    <p:text>I spelled out and capitalized Chapter</p:text>
    <p:extLst>
      <p:ext uri="{C676402C-5697-4E1C-873F-D02D1690AC5C}">
        <p15:threadingInfo xmlns:p15="http://schemas.microsoft.com/office/powerpoint/2012/main" timeZoneBias="240"/>
      </p:ext>
    </p:extLst>
  </p:cm>
  <p:cm authorId="4" dt="2021-08-12T17:01:17.023" idx="29">
    <p:pos x="3120" y="2992"/>
    <p:text>I have this in my notes too but I have no idea what this means</p:text>
    <p:extLst>
      <p:ext uri="{C676402C-5697-4E1C-873F-D02D1690AC5C}">
        <p15:threadingInfo xmlns:p15="http://schemas.microsoft.com/office/powerpoint/2012/main" timeZoneBias="240"/>
      </p:ext>
    </p:extLst>
  </p:cm>
  <p:cm authorId="4" dt="2021-08-12T17:01:51.740" idx="30">
    <p:pos x="4288" y="3392"/>
    <p:text>I removed the reference to LASSD</p:text>
    <p:extLst>
      <p:ext uri="{C676402C-5697-4E1C-873F-D02D1690AC5C}">
        <p15:threadingInfo xmlns:p15="http://schemas.microsoft.com/office/powerpoint/2012/main" timeZoneBias="240"/>
      </p:ext>
    </p:extLst>
  </p:cm>
  <p:cm authorId="4" dt="2021-08-12T17:02:28.809" idx="31">
    <p:pos x="7000" y="2208"/>
    <p:text>These two items are to be listed separately</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21-07-13T10:46:29.655" idx="5">
    <p:pos x="10" y="10"/>
    <p:text>I moved this up before Maslow's hierarchy of needs because it makes more sense to talk about financial goals and then explain how achieving even very modest financial goals can lead to a reduction in stress and feeling of "life" success.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2D875-B07A-4D62-A1E5-9344E3615B24}" type="doc">
      <dgm:prSet loTypeId="urn:microsoft.com/office/officeart/2005/8/layout/pyramid1" loCatId="pyramid" qsTypeId="urn:microsoft.com/office/officeart/2005/8/quickstyle/3d4" qsCatId="3D" csTypeId="urn:microsoft.com/office/officeart/2005/8/colors/accent1_2" csCatId="accent1" phldr="1"/>
      <dgm:spPr/>
    </dgm:pt>
    <dgm:pt modelId="{F44E0A0F-8D4A-464D-9965-9E54323C00ED}">
      <dgm:prSet phldrT="[Text]" custT="1"/>
      <dgm:spPr/>
      <dgm:t>
        <a:bodyPr/>
        <a:lstStyle/>
        <a:p>
          <a:r>
            <a:rPr lang="en-US" sz="1700" dirty="0"/>
            <a:t>Freedom to </a:t>
          </a:r>
          <a:r>
            <a:rPr lang="en-US" sz="1700" i="1" dirty="0"/>
            <a:t>Thrive</a:t>
          </a:r>
          <a:r>
            <a:rPr lang="en-US" sz="1700" dirty="0"/>
            <a:t>: </a:t>
          </a:r>
        </a:p>
        <a:p>
          <a:r>
            <a:rPr lang="en-US" sz="1700" dirty="0"/>
            <a:t>Love &amp; Belonging</a:t>
          </a:r>
        </a:p>
      </dgm:t>
    </dgm:pt>
    <dgm:pt modelId="{D14B89D6-34A8-45E1-9295-4CDF044D2C2B}" type="parTrans" cxnId="{7BB9BF2F-A88E-4C87-AA92-6811B36FDD58}">
      <dgm:prSet/>
      <dgm:spPr/>
      <dgm:t>
        <a:bodyPr/>
        <a:lstStyle/>
        <a:p>
          <a:endParaRPr lang="en-US" sz="1700"/>
        </a:p>
      </dgm:t>
    </dgm:pt>
    <dgm:pt modelId="{F70D7081-55FA-4E5A-B4FF-3DD17759E34C}" type="sibTrans" cxnId="{7BB9BF2F-A88E-4C87-AA92-6811B36FDD58}">
      <dgm:prSet/>
      <dgm:spPr/>
      <dgm:t>
        <a:bodyPr/>
        <a:lstStyle/>
        <a:p>
          <a:endParaRPr lang="en-US" sz="1700"/>
        </a:p>
      </dgm:t>
    </dgm:pt>
    <dgm:pt modelId="{6DF52581-F92E-42A6-AAFE-A5803E816EC8}">
      <dgm:prSet phldrT="[Text]" custT="1"/>
      <dgm:spPr>
        <a:solidFill>
          <a:schemeClr val="accent1">
            <a:lumMod val="60000"/>
            <a:lumOff val="40000"/>
          </a:schemeClr>
        </a:solidFill>
      </dgm:spPr>
      <dgm:t>
        <a:bodyPr/>
        <a:lstStyle/>
        <a:p>
          <a:r>
            <a:rPr lang="en-US" sz="1700" dirty="0"/>
            <a:t>Freedom from </a:t>
          </a:r>
          <a:r>
            <a:rPr lang="en-US" sz="1700" i="1" dirty="0"/>
            <a:t>Fear</a:t>
          </a:r>
          <a:r>
            <a:rPr lang="en-US" sz="1700" i="0" dirty="0"/>
            <a:t>: </a:t>
          </a:r>
        </a:p>
        <a:p>
          <a:r>
            <a:rPr lang="en-US" sz="1700" i="0" dirty="0"/>
            <a:t>Feeling Safe &amp; Secure</a:t>
          </a:r>
          <a:endParaRPr lang="en-US" sz="1700" dirty="0"/>
        </a:p>
      </dgm:t>
    </dgm:pt>
    <dgm:pt modelId="{1CBF3F67-62F1-4DEE-BC1D-B3A2DBE9B31F}" type="parTrans" cxnId="{F87BB9BB-C5E2-440F-B5B5-9AC70BBD72CF}">
      <dgm:prSet/>
      <dgm:spPr/>
      <dgm:t>
        <a:bodyPr/>
        <a:lstStyle/>
        <a:p>
          <a:endParaRPr lang="en-US" sz="1700"/>
        </a:p>
      </dgm:t>
    </dgm:pt>
    <dgm:pt modelId="{2F3E7F21-C0B7-4F0F-8D3D-2D67F34CADF1}" type="sibTrans" cxnId="{F87BB9BB-C5E2-440F-B5B5-9AC70BBD72CF}">
      <dgm:prSet/>
      <dgm:spPr/>
      <dgm:t>
        <a:bodyPr/>
        <a:lstStyle/>
        <a:p>
          <a:endParaRPr lang="en-US" sz="1700"/>
        </a:p>
      </dgm:t>
    </dgm:pt>
    <dgm:pt modelId="{6EC039CF-3236-4708-AAA4-75F1ADE99879}">
      <dgm:prSet phldrT="[Text]" custT="1"/>
      <dgm:spPr/>
      <dgm:t>
        <a:bodyPr/>
        <a:lstStyle/>
        <a:p>
          <a:r>
            <a:rPr lang="en-US" sz="1700" dirty="0"/>
            <a:t>Freedom from </a:t>
          </a:r>
          <a:r>
            <a:rPr lang="en-US" sz="1700" i="1" dirty="0"/>
            <a:t>Want</a:t>
          </a:r>
          <a:r>
            <a:rPr lang="en-US" sz="1700" i="0" dirty="0"/>
            <a:t>: </a:t>
          </a:r>
        </a:p>
        <a:p>
          <a:r>
            <a:rPr lang="en-US" sz="1700" i="0" dirty="0"/>
            <a:t>Survival</a:t>
          </a:r>
          <a:endParaRPr lang="en-US" sz="1700" dirty="0"/>
        </a:p>
      </dgm:t>
    </dgm:pt>
    <dgm:pt modelId="{FAC4F434-1832-46FF-888A-5A53743AA500}" type="parTrans" cxnId="{14B16DA2-F3B4-4A25-9183-1491B9F42E2B}">
      <dgm:prSet/>
      <dgm:spPr/>
      <dgm:t>
        <a:bodyPr/>
        <a:lstStyle/>
        <a:p>
          <a:endParaRPr lang="en-US" sz="1700"/>
        </a:p>
      </dgm:t>
    </dgm:pt>
    <dgm:pt modelId="{72524970-109D-4626-B028-F9E0FFFC0E07}" type="sibTrans" cxnId="{14B16DA2-F3B4-4A25-9183-1491B9F42E2B}">
      <dgm:prSet/>
      <dgm:spPr/>
      <dgm:t>
        <a:bodyPr/>
        <a:lstStyle/>
        <a:p>
          <a:endParaRPr lang="en-US" sz="1700"/>
        </a:p>
      </dgm:t>
    </dgm:pt>
    <dgm:pt modelId="{EF452AA6-AA80-4410-827E-AAFDBB5A4613}">
      <dgm:prSet phldrT="[Text]" custT="1"/>
      <dgm:spPr>
        <a:solidFill>
          <a:schemeClr val="accent1">
            <a:lumMod val="60000"/>
            <a:lumOff val="40000"/>
          </a:schemeClr>
        </a:solidFill>
      </dgm:spPr>
      <dgm:t>
        <a:bodyPr/>
        <a:lstStyle/>
        <a:p>
          <a:r>
            <a:rPr lang="en-US" sz="1700" dirty="0"/>
            <a:t>Freedom to </a:t>
          </a:r>
          <a:r>
            <a:rPr lang="en-US" sz="1700" i="1" dirty="0"/>
            <a:t>Grow</a:t>
          </a:r>
          <a:r>
            <a:rPr lang="en-US" sz="1700" dirty="0"/>
            <a:t>: </a:t>
          </a:r>
          <a:r>
            <a:rPr lang="en-US" sz="1700" i="0" dirty="0"/>
            <a:t>Self-Improvement &amp; Achievement</a:t>
          </a:r>
        </a:p>
      </dgm:t>
    </dgm:pt>
    <dgm:pt modelId="{A4B67F34-9C0A-4993-95FD-451E6C12229A}" type="parTrans" cxnId="{1D939C0D-8ABE-4C26-9B75-6F4FD1FB429E}">
      <dgm:prSet/>
      <dgm:spPr/>
      <dgm:t>
        <a:bodyPr/>
        <a:lstStyle/>
        <a:p>
          <a:endParaRPr lang="en-US" sz="1700"/>
        </a:p>
      </dgm:t>
    </dgm:pt>
    <dgm:pt modelId="{E69E628E-DEDB-425B-A42D-5F9BB0258CBA}" type="sibTrans" cxnId="{1D939C0D-8ABE-4C26-9B75-6F4FD1FB429E}">
      <dgm:prSet/>
      <dgm:spPr/>
      <dgm:t>
        <a:bodyPr/>
        <a:lstStyle/>
        <a:p>
          <a:endParaRPr lang="en-US" sz="1700"/>
        </a:p>
      </dgm:t>
    </dgm:pt>
    <dgm:pt modelId="{B6FC82E1-ABD5-4C4F-A678-3B7CCF0B2797}">
      <dgm:prSet phldrT="[Text]" custT="1"/>
      <dgm:spPr/>
      <dgm:t>
        <a:bodyPr/>
        <a:lstStyle/>
        <a:p>
          <a:endParaRPr lang="en-US" sz="1700" dirty="0"/>
        </a:p>
        <a:p>
          <a:br>
            <a:rPr lang="en-US" sz="1700" dirty="0"/>
          </a:br>
          <a:r>
            <a:rPr lang="en-US" sz="1700" dirty="0"/>
            <a:t>Freedom to </a:t>
          </a:r>
          <a:br>
            <a:rPr lang="en-US" sz="1700" dirty="0"/>
          </a:br>
          <a:r>
            <a:rPr lang="en-US" sz="1700" i="1" dirty="0"/>
            <a:t>Progress</a:t>
          </a:r>
          <a:r>
            <a:rPr lang="en-US" sz="1700" dirty="0"/>
            <a:t>: </a:t>
          </a:r>
          <a:br>
            <a:rPr lang="en-US" sz="1700" dirty="0"/>
          </a:br>
          <a:r>
            <a:rPr lang="en-US" sz="1700" dirty="0"/>
            <a:t>Higher Purpose</a:t>
          </a:r>
        </a:p>
      </dgm:t>
    </dgm:pt>
    <dgm:pt modelId="{9FD76D9D-FBCF-4ED4-8191-E4E41585B983}" type="parTrans" cxnId="{3D91B93B-8128-48B9-90CA-3626D1B72CF0}">
      <dgm:prSet/>
      <dgm:spPr/>
      <dgm:t>
        <a:bodyPr/>
        <a:lstStyle/>
        <a:p>
          <a:endParaRPr lang="en-US" sz="1700"/>
        </a:p>
      </dgm:t>
    </dgm:pt>
    <dgm:pt modelId="{82154A99-B32E-45EF-A3A1-CD4206988B12}" type="sibTrans" cxnId="{3D91B93B-8128-48B9-90CA-3626D1B72CF0}">
      <dgm:prSet/>
      <dgm:spPr/>
      <dgm:t>
        <a:bodyPr/>
        <a:lstStyle/>
        <a:p>
          <a:endParaRPr lang="en-US" sz="1700"/>
        </a:p>
      </dgm:t>
    </dgm:pt>
    <dgm:pt modelId="{AEF2BE11-7F82-400C-92B7-91A03D39D953}" type="pres">
      <dgm:prSet presAssocID="{6682D875-B07A-4D62-A1E5-9344E3615B24}" presName="Name0" presStyleCnt="0">
        <dgm:presLayoutVars>
          <dgm:dir/>
          <dgm:animLvl val="lvl"/>
          <dgm:resizeHandles val="exact"/>
        </dgm:presLayoutVars>
      </dgm:prSet>
      <dgm:spPr/>
    </dgm:pt>
    <dgm:pt modelId="{35C77EF2-214A-45F8-872A-913859DD7F37}" type="pres">
      <dgm:prSet presAssocID="{B6FC82E1-ABD5-4C4F-A678-3B7CCF0B2797}" presName="Name8" presStyleCnt="0"/>
      <dgm:spPr/>
    </dgm:pt>
    <dgm:pt modelId="{E0CEAA29-DAAA-4BE4-9CC9-257F8B54D513}" type="pres">
      <dgm:prSet presAssocID="{B6FC82E1-ABD5-4C4F-A678-3B7CCF0B2797}" presName="level" presStyleLbl="node1" presStyleIdx="0" presStyleCnt="5">
        <dgm:presLayoutVars>
          <dgm:chMax val="1"/>
          <dgm:bulletEnabled val="1"/>
        </dgm:presLayoutVars>
      </dgm:prSet>
      <dgm:spPr/>
    </dgm:pt>
    <dgm:pt modelId="{B8EADEE7-BE3E-49EB-817C-835B57881F65}" type="pres">
      <dgm:prSet presAssocID="{B6FC82E1-ABD5-4C4F-A678-3B7CCF0B2797}" presName="levelTx" presStyleLbl="revTx" presStyleIdx="0" presStyleCnt="0">
        <dgm:presLayoutVars>
          <dgm:chMax val="1"/>
          <dgm:bulletEnabled val="1"/>
        </dgm:presLayoutVars>
      </dgm:prSet>
      <dgm:spPr/>
    </dgm:pt>
    <dgm:pt modelId="{98310A7F-691F-4F09-B8FD-0B27CC02DC37}" type="pres">
      <dgm:prSet presAssocID="{EF452AA6-AA80-4410-827E-AAFDBB5A4613}" presName="Name8" presStyleCnt="0"/>
      <dgm:spPr/>
    </dgm:pt>
    <dgm:pt modelId="{19052FB7-98AB-4902-BF8B-66364E597DE6}" type="pres">
      <dgm:prSet presAssocID="{EF452AA6-AA80-4410-827E-AAFDBB5A4613}" presName="level" presStyleLbl="node1" presStyleIdx="1" presStyleCnt="5" custScaleY="66942">
        <dgm:presLayoutVars>
          <dgm:chMax val="1"/>
          <dgm:bulletEnabled val="1"/>
        </dgm:presLayoutVars>
      </dgm:prSet>
      <dgm:spPr/>
    </dgm:pt>
    <dgm:pt modelId="{8E31B884-1248-4E8F-8BE7-2B4B3CFFB8FD}" type="pres">
      <dgm:prSet presAssocID="{EF452AA6-AA80-4410-827E-AAFDBB5A4613}" presName="levelTx" presStyleLbl="revTx" presStyleIdx="0" presStyleCnt="0">
        <dgm:presLayoutVars>
          <dgm:chMax val="1"/>
          <dgm:bulletEnabled val="1"/>
        </dgm:presLayoutVars>
      </dgm:prSet>
      <dgm:spPr/>
    </dgm:pt>
    <dgm:pt modelId="{1C208A76-6CBB-4491-865F-7CD4143D8D3E}" type="pres">
      <dgm:prSet presAssocID="{F44E0A0F-8D4A-464D-9965-9E54323C00ED}" presName="Name8" presStyleCnt="0"/>
      <dgm:spPr/>
    </dgm:pt>
    <dgm:pt modelId="{8B9A670D-4097-4D35-A072-21BB173D8854}" type="pres">
      <dgm:prSet presAssocID="{F44E0A0F-8D4A-464D-9965-9E54323C00ED}" presName="level" presStyleLbl="node1" presStyleIdx="2" presStyleCnt="5" custScaleY="62098">
        <dgm:presLayoutVars>
          <dgm:chMax val="1"/>
          <dgm:bulletEnabled val="1"/>
        </dgm:presLayoutVars>
      </dgm:prSet>
      <dgm:spPr/>
    </dgm:pt>
    <dgm:pt modelId="{87CC9ED3-A565-4E71-91D3-F6EE5E3C0CC1}" type="pres">
      <dgm:prSet presAssocID="{F44E0A0F-8D4A-464D-9965-9E54323C00ED}" presName="levelTx" presStyleLbl="revTx" presStyleIdx="0" presStyleCnt="0">
        <dgm:presLayoutVars>
          <dgm:chMax val="1"/>
          <dgm:bulletEnabled val="1"/>
        </dgm:presLayoutVars>
      </dgm:prSet>
      <dgm:spPr/>
    </dgm:pt>
    <dgm:pt modelId="{D4A58DB6-848B-490E-8DEA-2C41D06880E1}" type="pres">
      <dgm:prSet presAssocID="{6DF52581-F92E-42A6-AAFE-A5803E816EC8}" presName="Name8" presStyleCnt="0"/>
      <dgm:spPr/>
    </dgm:pt>
    <dgm:pt modelId="{BE28F2BF-2BF4-45A4-820B-3593E28BF3C5}" type="pres">
      <dgm:prSet presAssocID="{6DF52581-F92E-42A6-AAFE-A5803E816EC8}" presName="level" presStyleLbl="node1" presStyleIdx="3" presStyleCnt="5" custScaleY="83527">
        <dgm:presLayoutVars>
          <dgm:chMax val="1"/>
          <dgm:bulletEnabled val="1"/>
        </dgm:presLayoutVars>
      </dgm:prSet>
      <dgm:spPr/>
    </dgm:pt>
    <dgm:pt modelId="{4B9923FE-AB6F-4E54-AC09-25B9F0B51F2B}" type="pres">
      <dgm:prSet presAssocID="{6DF52581-F92E-42A6-AAFE-A5803E816EC8}" presName="levelTx" presStyleLbl="revTx" presStyleIdx="0" presStyleCnt="0">
        <dgm:presLayoutVars>
          <dgm:chMax val="1"/>
          <dgm:bulletEnabled val="1"/>
        </dgm:presLayoutVars>
      </dgm:prSet>
      <dgm:spPr/>
    </dgm:pt>
    <dgm:pt modelId="{9408E5AA-E800-47AD-8762-E61ADE2231E3}" type="pres">
      <dgm:prSet presAssocID="{6EC039CF-3236-4708-AAA4-75F1ADE99879}" presName="Name8" presStyleCnt="0"/>
      <dgm:spPr/>
    </dgm:pt>
    <dgm:pt modelId="{ADC3B13F-A43B-4EAD-9FB7-EBACDA3F84D4}" type="pres">
      <dgm:prSet presAssocID="{6EC039CF-3236-4708-AAA4-75F1ADE99879}" presName="level" presStyleLbl="node1" presStyleIdx="4" presStyleCnt="5" custScaleY="82148" custLinFactNeighborX="-1140" custLinFactNeighborY="35198">
        <dgm:presLayoutVars>
          <dgm:chMax val="1"/>
          <dgm:bulletEnabled val="1"/>
        </dgm:presLayoutVars>
      </dgm:prSet>
      <dgm:spPr/>
    </dgm:pt>
    <dgm:pt modelId="{DB34EE99-46A1-49FE-9F5E-826D6D8272C5}" type="pres">
      <dgm:prSet presAssocID="{6EC039CF-3236-4708-AAA4-75F1ADE99879}" presName="levelTx" presStyleLbl="revTx" presStyleIdx="0" presStyleCnt="0">
        <dgm:presLayoutVars>
          <dgm:chMax val="1"/>
          <dgm:bulletEnabled val="1"/>
        </dgm:presLayoutVars>
      </dgm:prSet>
      <dgm:spPr/>
    </dgm:pt>
  </dgm:ptLst>
  <dgm:cxnLst>
    <dgm:cxn modelId="{D5327E02-02AA-44A3-82FC-2D1C7D944CA7}" type="presOf" srcId="{6DF52581-F92E-42A6-AAFE-A5803E816EC8}" destId="{BE28F2BF-2BF4-45A4-820B-3593E28BF3C5}" srcOrd="0" destOrd="0" presId="urn:microsoft.com/office/officeart/2005/8/layout/pyramid1"/>
    <dgm:cxn modelId="{531B2303-A80C-4A8A-9D88-985395B5EDDB}" type="presOf" srcId="{6DF52581-F92E-42A6-AAFE-A5803E816EC8}" destId="{4B9923FE-AB6F-4E54-AC09-25B9F0B51F2B}" srcOrd="1" destOrd="0" presId="urn:microsoft.com/office/officeart/2005/8/layout/pyramid1"/>
    <dgm:cxn modelId="{7B7CA50C-53C5-4E9B-A92E-6398A7F45F99}" type="presOf" srcId="{EF452AA6-AA80-4410-827E-AAFDBB5A4613}" destId="{8E31B884-1248-4E8F-8BE7-2B4B3CFFB8FD}" srcOrd="1" destOrd="0" presId="urn:microsoft.com/office/officeart/2005/8/layout/pyramid1"/>
    <dgm:cxn modelId="{1D939C0D-8ABE-4C26-9B75-6F4FD1FB429E}" srcId="{6682D875-B07A-4D62-A1E5-9344E3615B24}" destId="{EF452AA6-AA80-4410-827E-AAFDBB5A4613}" srcOrd="1" destOrd="0" parTransId="{A4B67F34-9C0A-4993-95FD-451E6C12229A}" sibTransId="{E69E628E-DEDB-425B-A42D-5F9BB0258CBA}"/>
    <dgm:cxn modelId="{7BB9BF2F-A88E-4C87-AA92-6811B36FDD58}" srcId="{6682D875-B07A-4D62-A1E5-9344E3615B24}" destId="{F44E0A0F-8D4A-464D-9965-9E54323C00ED}" srcOrd="2" destOrd="0" parTransId="{D14B89D6-34A8-45E1-9295-4CDF044D2C2B}" sibTransId="{F70D7081-55FA-4E5A-B4FF-3DD17759E34C}"/>
    <dgm:cxn modelId="{F4405F36-EDEC-4E10-B938-B9CD409B3DC8}" type="presOf" srcId="{B6FC82E1-ABD5-4C4F-A678-3B7CCF0B2797}" destId="{E0CEAA29-DAAA-4BE4-9CC9-257F8B54D513}" srcOrd="0" destOrd="0" presId="urn:microsoft.com/office/officeart/2005/8/layout/pyramid1"/>
    <dgm:cxn modelId="{3D91B93B-8128-48B9-90CA-3626D1B72CF0}" srcId="{6682D875-B07A-4D62-A1E5-9344E3615B24}" destId="{B6FC82E1-ABD5-4C4F-A678-3B7CCF0B2797}" srcOrd="0" destOrd="0" parTransId="{9FD76D9D-FBCF-4ED4-8191-E4E41585B983}" sibTransId="{82154A99-B32E-45EF-A3A1-CD4206988B12}"/>
    <dgm:cxn modelId="{E692E061-B1CD-42F4-9EAA-32A8A85440D9}" type="presOf" srcId="{6EC039CF-3236-4708-AAA4-75F1ADE99879}" destId="{DB34EE99-46A1-49FE-9F5E-826D6D8272C5}" srcOrd="1" destOrd="0" presId="urn:microsoft.com/office/officeart/2005/8/layout/pyramid1"/>
    <dgm:cxn modelId="{F96A0290-5378-4D61-AA8D-F0861F97DE64}" type="presOf" srcId="{6EC039CF-3236-4708-AAA4-75F1ADE99879}" destId="{ADC3B13F-A43B-4EAD-9FB7-EBACDA3F84D4}" srcOrd="0" destOrd="0" presId="urn:microsoft.com/office/officeart/2005/8/layout/pyramid1"/>
    <dgm:cxn modelId="{14B16DA2-F3B4-4A25-9183-1491B9F42E2B}" srcId="{6682D875-B07A-4D62-A1E5-9344E3615B24}" destId="{6EC039CF-3236-4708-AAA4-75F1ADE99879}" srcOrd="4" destOrd="0" parTransId="{FAC4F434-1832-46FF-888A-5A53743AA500}" sibTransId="{72524970-109D-4626-B028-F9E0FFFC0E07}"/>
    <dgm:cxn modelId="{37973EB2-74A3-4D0E-AA23-028537BB2003}" type="presOf" srcId="{F44E0A0F-8D4A-464D-9965-9E54323C00ED}" destId="{87CC9ED3-A565-4E71-91D3-F6EE5E3C0CC1}" srcOrd="1" destOrd="0" presId="urn:microsoft.com/office/officeart/2005/8/layout/pyramid1"/>
    <dgm:cxn modelId="{F87BB9BB-C5E2-440F-B5B5-9AC70BBD72CF}" srcId="{6682D875-B07A-4D62-A1E5-9344E3615B24}" destId="{6DF52581-F92E-42A6-AAFE-A5803E816EC8}" srcOrd="3" destOrd="0" parTransId="{1CBF3F67-62F1-4DEE-BC1D-B3A2DBE9B31F}" sibTransId="{2F3E7F21-C0B7-4F0F-8D3D-2D67F34CADF1}"/>
    <dgm:cxn modelId="{00AFA6C8-E54C-4DBC-B99B-94417434A101}" type="presOf" srcId="{EF452AA6-AA80-4410-827E-AAFDBB5A4613}" destId="{19052FB7-98AB-4902-BF8B-66364E597DE6}" srcOrd="0" destOrd="0" presId="urn:microsoft.com/office/officeart/2005/8/layout/pyramid1"/>
    <dgm:cxn modelId="{D7B202CB-3C2E-489D-B4C7-D4AE4098561C}" type="presOf" srcId="{B6FC82E1-ABD5-4C4F-A678-3B7CCF0B2797}" destId="{B8EADEE7-BE3E-49EB-817C-835B57881F65}" srcOrd="1" destOrd="0" presId="urn:microsoft.com/office/officeart/2005/8/layout/pyramid1"/>
    <dgm:cxn modelId="{4A1BF2D1-EAE5-41B9-9CC9-2E03508EFBB4}" type="presOf" srcId="{6682D875-B07A-4D62-A1E5-9344E3615B24}" destId="{AEF2BE11-7F82-400C-92B7-91A03D39D953}" srcOrd="0" destOrd="0" presId="urn:microsoft.com/office/officeart/2005/8/layout/pyramid1"/>
    <dgm:cxn modelId="{02A12ED4-2A31-4B7C-86F8-A2DAEB877FA4}" type="presOf" srcId="{F44E0A0F-8D4A-464D-9965-9E54323C00ED}" destId="{8B9A670D-4097-4D35-A072-21BB173D8854}" srcOrd="0" destOrd="0" presId="urn:microsoft.com/office/officeart/2005/8/layout/pyramid1"/>
    <dgm:cxn modelId="{8E356031-6C28-4972-9776-F5F848BF7E88}" type="presParOf" srcId="{AEF2BE11-7F82-400C-92B7-91A03D39D953}" destId="{35C77EF2-214A-45F8-872A-913859DD7F37}" srcOrd="0" destOrd="0" presId="urn:microsoft.com/office/officeart/2005/8/layout/pyramid1"/>
    <dgm:cxn modelId="{D864AE78-518F-4D90-83F2-C1172F56E430}" type="presParOf" srcId="{35C77EF2-214A-45F8-872A-913859DD7F37}" destId="{E0CEAA29-DAAA-4BE4-9CC9-257F8B54D513}" srcOrd="0" destOrd="0" presId="urn:microsoft.com/office/officeart/2005/8/layout/pyramid1"/>
    <dgm:cxn modelId="{A665D249-66A5-44BC-A299-692D242D141D}" type="presParOf" srcId="{35C77EF2-214A-45F8-872A-913859DD7F37}" destId="{B8EADEE7-BE3E-49EB-817C-835B57881F65}" srcOrd="1" destOrd="0" presId="urn:microsoft.com/office/officeart/2005/8/layout/pyramid1"/>
    <dgm:cxn modelId="{93256082-C524-4037-B735-B75F84E8F703}" type="presParOf" srcId="{AEF2BE11-7F82-400C-92B7-91A03D39D953}" destId="{98310A7F-691F-4F09-B8FD-0B27CC02DC37}" srcOrd="1" destOrd="0" presId="urn:microsoft.com/office/officeart/2005/8/layout/pyramid1"/>
    <dgm:cxn modelId="{DE6383D0-6806-48FA-AEDB-09E709A78C12}" type="presParOf" srcId="{98310A7F-691F-4F09-B8FD-0B27CC02DC37}" destId="{19052FB7-98AB-4902-BF8B-66364E597DE6}" srcOrd="0" destOrd="0" presId="urn:microsoft.com/office/officeart/2005/8/layout/pyramid1"/>
    <dgm:cxn modelId="{9FFCD6FD-85BD-4249-B092-D48CC7AA0721}" type="presParOf" srcId="{98310A7F-691F-4F09-B8FD-0B27CC02DC37}" destId="{8E31B884-1248-4E8F-8BE7-2B4B3CFFB8FD}" srcOrd="1" destOrd="0" presId="urn:microsoft.com/office/officeart/2005/8/layout/pyramid1"/>
    <dgm:cxn modelId="{2DEDEF76-A854-4950-8999-FD40E134E382}" type="presParOf" srcId="{AEF2BE11-7F82-400C-92B7-91A03D39D953}" destId="{1C208A76-6CBB-4491-865F-7CD4143D8D3E}" srcOrd="2" destOrd="0" presId="urn:microsoft.com/office/officeart/2005/8/layout/pyramid1"/>
    <dgm:cxn modelId="{9F65880C-5344-4F48-8D03-4E773082F975}" type="presParOf" srcId="{1C208A76-6CBB-4491-865F-7CD4143D8D3E}" destId="{8B9A670D-4097-4D35-A072-21BB173D8854}" srcOrd="0" destOrd="0" presId="urn:microsoft.com/office/officeart/2005/8/layout/pyramid1"/>
    <dgm:cxn modelId="{BE8B1BAA-FBA9-4AC0-94DA-4B6B08F06138}" type="presParOf" srcId="{1C208A76-6CBB-4491-865F-7CD4143D8D3E}" destId="{87CC9ED3-A565-4E71-91D3-F6EE5E3C0CC1}" srcOrd="1" destOrd="0" presId="urn:microsoft.com/office/officeart/2005/8/layout/pyramid1"/>
    <dgm:cxn modelId="{1D05297E-E6C5-414F-AA20-B009A56231C6}" type="presParOf" srcId="{AEF2BE11-7F82-400C-92B7-91A03D39D953}" destId="{D4A58DB6-848B-490E-8DEA-2C41D06880E1}" srcOrd="3" destOrd="0" presId="urn:microsoft.com/office/officeart/2005/8/layout/pyramid1"/>
    <dgm:cxn modelId="{904FBE08-8049-4874-9DDB-3CEEF484B0C0}" type="presParOf" srcId="{D4A58DB6-848B-490E-8DEA-2C41D06880E1}" destId="{BE28F2BF-2BF4-45A4-820B-3593E28BF3C5}" srcOrd="0" destOrd="0" presId="urn:microsoft.com/office/officeart/2005/8/layout/pyramid1"/>
    <dgm:cxn modelId="{B5C125A9-06CE-49CE-BD96-00F07B406BB3}" type="presParOf" srcId="{D4A58DB6-848B-490E-8DEA-2C41D06880E1}" destId="{4B9923FE-AB6F-4E54-AC09-25B9F0B51F2B}" srcOrd="1" destOrd="0" presId="urn:microsoft.com/office/officeart/2005/8/layout/pyramid1"/>
    <dgm:cxn modelId="{78FB299D-B507-456F-A2C7-1CFD2BF99261}" type="presParOf" srcId="{AEF2BE11-7F82-400C-92B7-91A03D39D953}" destId="{9408E5AA-E800-47AD-8762-E61ADE2231E3}" srcOrd="4" destOrd="0" presId="urn:microsoft.com/office/officeart/2005/8/layout/pyramid1"/>
    <dgm:cxn modelId="{5E67101D-A1EF-43AB-9E67-30E7F017A4DA}" type="presParOf" srcId="{9408E5AA-E800-47AD-8762-E61ADE2231E3}" destId="{ADC3B13F-A43B-4EAD-9FB7-EBACDA3F84D4}" srcOrd="0" destOrd="0" presId="urn:microsoft.com/office/officeart/2005/8/layout/pyramid1"/>
    <dgm:cxn modelId="{5B4062AD-72B8-490E-A2FE-4B84B6C0E44B}" type="presParOf" srcId="{9408E5AA-E800-47AD-8762-E61ADE2231E3}" destId="{DB34EE99-46A1-49FE-9F5E-826D6D8272C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EAA29-DAAA-4BE4-9CC9-257F8B54D513}">
      <dsp:nvSpPr>
        <dsp:cNvPr id="0" name=""/>
        <dsp:cNvSpPr/>
      </dsp:nvSpPr>
      <dsp:spPr>
        <a:xfrm>
          <a:off x="3497296" y="0"/>
          <a:ext cx="2373341" cy="1403639"/>
        </a:xfrm>
        <a:prstGeom prst="trapezoid">
          <a:avLst>
            <a:gd name="adj" fmla="val 84542"/>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br>
            <a:rPr lang="en-US" sz="1700" kern="1200" dirty="0"/>
          </a:br>
          <a:r>
            <a:rPr lang="en-US" sz="1700" kern="1200" dirty="0"/>
            <a:t>Freedom to </a:t>
          </a:r>
          <a:br>
            <a:rPr lang="en-US" sz="1700" kern="1200" dirty="0"/>
          </a:br>
          <a:r>
            <a:rPr lang="en-US" sz="1700" i="1" kern="1200" dirty="0"/>
            <a:t>Progress</a:t>
          </a:r>
          <a:r>
            <a:rPr lang="en-US" sz="1700" kern="1200" dirty="0"/>
            <a:t>: </a:t>
          </a:r>
          <a:br>
            <a:rPr lang="en-US" sz="1700" kern="1200" dirty="0"/>
          </a:br>
          <a:r>
            <a:rPr lang="en-US" sz="1700" kern="1200" dirty="0"/>
            <a:t>Higher Purpose</a:t>
          </a:r>
        </a:p>
      </dsp:txBody>
      <dsp:txXfrm>
        <a:off x="3497296" y="0"/>
        <a:ext cx="2373341" cy="1403639"/>
      </dsp:txXfrm>
    </dsp:sp>
    <dsp:sp modelId="{19052FB7-98AB-4902-BF8B-66364E597DE6}">
      <dsp:nvSpPr>
        <dsp:cNvPr id="0" name=""/>
        <dsp:cNvSpPr/>
      </dsp:nvSpPr>
      <dsp:spPr>
        <a:xfrm>
          <a:off x="2702915" y="1403639"/>
          <a:ext cx="3962103" cy="939624"/>
        </a:xfrm>
        <a:prstGeom prst="trapezoid">
          <a:avLst>
            <a:gd name="adj" fmla="val 84542"/>
          </a:avLst>
        </a:prstGeom>
        <a:solidFill>
          <a:schemeClr val="accent1">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Freedom to </a:t>
          </a:r>
          <a:r>
            <a:rPr lang="en-US" sz="1700" i="1" kern="1200" dirty="0"/>
            <a:t>Grow</a:t>
          </a:r>
          <a:r>
            <a:rPr lang="en-US" sz="1700" kern="1200" dirty="0"/>
            <a:t>: </a:t>
          </a:r>
          <a:r>
            <a:rPr lang="en-US" sz="1700" i="0" kern="1200" dirty="0"/>
            <a:t>Self-Improvement &amp; Achievement</a:t>
          </a:r>
        </a:p>
      </dsp:txBody>
      <dsp:txXfrm>
        <a:off x="3396283" y="1403639"/>
        <a:ext cx="2575367" cy="939624"/>
      </dsp:txXfrm>
    </dsp:sp>
    <dsp:sp modelId="{8B9A670D-4097-4D35-A072-21BB173D8854}">
      <dsp:nvSpPr>
        <dsp:cNvPr id="0" name=""/>
        <dsp:cNvSpPr/>
      </dsp:nvSpPr>
      <dsp:spPr>
        <a:xfrm>
          <a:off x="1966016" y="2343264"/>
          <a:ext cx="5435901" cy="871632"/>
        </a:xfrm>
        <a:prstGeom prst="trapezoid">
          <a:avLst>
            <a:gd name="adj" fmla="val 84542"/>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Freedom to </a:t>
          </a:r>
          <a:r>
            <a:rPr lang="en-US" sz="1700" i="1" kern="1200" dirty="0"/>
            <a:t>Thrive</a:t>
          </a:r>
          <a:r>
            <a:rPr lang="en-US" sz="1700" kern="1200" dirty="0"/>
            <a:t>: </a:t>
          </a:r>
        </a:p>
        <a:p>
          <a:pPr marL="0" lvl="0" indent="0" algn="ctr" defTabSz="755650">
            <a:lnSpc>
              <a:spcPct val="90000"/>
            </a:lnSpc>
            <a:spcBef>
              <a:spcPct val="0"/>
            </a:spcBef>
            <a:spcAft>
              <a:spcPct val="35000"/>
            </a:spcAft>
            <a:buNone/>
          </a:pPr>
          <a:r>
            <a:rPr lang="en-US" sz="1700" kern="1200" dirty="0"/>
            <a:t>Love &amp; Belonging</a:t>
          </a:r>
        </a:p>
      </dsp:txBody>
      <dsp:txXfrm>
        <a:off x="2917299" y="2343264"/>
        <a:ext cx="3533335" cy="871632"/>
      </dsp:txXfrm>
    </dsp:sp>
    <dsp:sp modelId="{BE28F2BF-2BF4-45A4-820B-3593E28BF3C5}">
      <dsp:nvSpPr>
        <dsp:cNvPr id="0" name=""/>
        <dsp:cNvSpPr/>
      </dsp:nvSpPr>
      <dsp:spPr>
        <a:xfrm>
          <a:off x="974826" y="3214896"/>
          <a:ext cx="7418282" cy="1172418"/>
        </a:xfrm>
        <a:prstGeom prst="trapezoid">
          <a:avLst>
            <a:gd name="adj" fmla="val 84542"/>
          </a:avLst>
        </a:prstGeom>
        <a:solidFill>
          <a:schemeClr val="accent1">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Freedom from </a:t>
          </a:r>
          <a:r>
            <a:rPr lang="en-US" sz="1700" i="1" kern="1200" dirty="0"/>
            <a:t>Fear</a:t>
          </a:r>
          <a:r>
            <a:rPr lang="en-US" sz="1700" i="0" kern="1200" dirty="0"/>
            <a:t>: </a:t>
          </a:r>
        </a:p>
        <a:p>
          <a:pPr marL="0" lvl="0" indent="0" algn="ctr" defTabSz="755650">
            <a:lnSpc>
              <a:spcPct val="90000"/>
            </a:lnSpc>
            <a:spcBef>
              <a:spcPct val="0"/>
            </a:spcBef>
            <a:spcAft>
              <a:spcPct val="35000"/>
            </a:spcAft>
            <a:buNone/>
          </a:pPr>
          <a:r>
            <a:rPr lang="en-US" sz="1700" i="0" kern="1200" dirty="0"/>
            <a:t>Feeling Safe &amp; Secure</a:t>
          </a:r>
          <a:endParaRPr lang="en-US" sz="1700" kern="1200" dirty="0"/>
        </a:p>
      </dsp:txBody>
      <dsp:txXfrm>
        <a:off x="2273025" y="3214896"/>
        <a:ext cx="4821883" cy="1172418"/>
      </dsp:txXfrm>
    </dsp:sp>
    <dsp:sp modelId="{ADC3B13F-A43B-4EAD-9FB7-EBACDA3F84D4}">
      <dsp:nvSpPr>
        <dsp:cNvPr id="0" name=""/>
        <dsp:cNvSpPr/>
      </dsp:nvSpPr>
      <dsp:spPr>
        <a:xfrm>
          <a:off x="0" y="4387314"/>
          <a:ext cx="9367935" cy="1153062"/>
        </a:xfrm>
        <a:prstGeom prst="trapezoid">
          <a:avLst>
            <a:gd name="adj" fmla="val 84542"/>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Freedom from </a:t>
          </a:r>
          <a:r>
            <a:rPr lang="en-US" sz="1700" i="1" kern="1200" dirty="0"/>
            <a:t>Want</a:t>
          </a:r>
          <a:r>
            <a:rPr lang="en-US" sz="1700" i="0" kern="1200" dirty="0"/>
            <a:t>: </a:t>
          </a:r>
        </a:p>
        <a:p>
          <a:pPr marL="0" lvl="0" indent="0" algn="ctr" defTabSz="755650">
            <a:lnSpc>
              <a:spcPct val="90000"/>
            </a:lnSpc>
            <a:spcBef>
              <a:spcPct val="0"/>
            </a:spcBef>
            <a:spcAft>
              <a:spcPct val="35000"/>
            </a:spcAft>
            <a:buNone/>
          </a:pPr>
          <a:r>
            <a:rPr lang="en-US" sz="1700" i="0" kern="1200" dirty="0"/>
            <a:t>Survival</a:t>
          </a:r>
          <a:endParaRPr lang="en-US" sz="1700" kern="1200" dirty="0"/>
        </a:p>
      </dsp:txBody>
      <dsp:txXfrm>
        <a:off x="1639388" y="4387314"/>
        <a:ext cx="6089157" cy="11530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7B398F-9173-4817-9B6C-764B325AC7B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0B9051-B12F-4AC3-8178-0A53D13B5FA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B61F60B-D045-4628-8691-0A7FC5097EC0}" type="datetimeFigureOut">
              <a:rPr lang="en-US" smtClean="0"/>
              <a:t>9/16/21</a:t>
            </a:fld>
            <a:endParaRPr lang="en-US"/>
          </a:p>
        </p:txBody>
      </p:sp>
      <p:sp>
        <p:nvSpPr>
          <p:cNvPr id="4" name="Footer Placeholder 3">
            <a:extLst>
              <a:ext uri="{FF2B5EF4-FFF2-40B4-BE49-F238E27FC236}">
                <a16:creationId xmlns:a16="http://schemas.microsoft.com/office/drawing/2014/main" id="{C540C87F-AE4A-4168-9331-F0CFF67CE50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0EBD-A7B3-40DB-BD7B-C47E2468C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55159A6-E404-4159-A086-47C7D4F42FFD}" type="slidenum">
              <a:rPr lang="en-US" smtClean="0"/>
              <a:t>‹#›</a:t>
            </a:fld>
            <a:endParaRPr lang="en-US"/>
          </a:p>
        </p:txBody>
      </p:sp>
    </p:spTree>
    <p:extLst>
      <p:ext uri="{BB962C8B-B14F-4D97-AF65-F5344CB8AC3E}">
        <p14:creationId xmlns:p14="http://schemas.microsoft.com/office/powerpoint/2010/main" val="27726291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953F6F-54CB-492B-A42F-E91627FA7B2A}" type="datetimeFigureOut">
              <a:rPr lang="en-US" smtClean="0"/>
              <a:t>9/16/21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901A9C-A9AB-45E8-BE58-605D5603688D}" type="slidenum">
              <a:rPr lang="en-US" smtClean="0"/>
              <a:t>‹#›</a:t>
            </a:fld>
            <a:endParaRPr lang="en-US" dirty="0"/>
          </a:p>
        </p:txBody>
      </p:sp>
    </p:spTree>
    <p:extLst>
      <p:ext uri="{BB962C8B-B14F-4D97-AF65-F5344CB8AC3E}">
        <p14:creationId xmlns:p14="http://schemas.microsoft.com/office/powerpoint/2010/main" val="6013780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47A6BF3-BAD1-4836-9789-7FD4CB017B94}" type="datetime1">
              <a:rPr lang="en-US" smtClean="0"/>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87363-2EE8-49C2-8012-C473CDA527DF}"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957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978361-E3CC-4531-A11C-30EDC10CD31F}" type="datetime1">
              <a:rPr lang="en-US" smtClean="0"/>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87363-2EE8-49C2-8012-C473CDA527DF}" type="slidenum">
              <a:rPr lang="en-US" smtClean="0"/>
              <a:t>‹#›</a:t>
            </a:fld>
            <a:endParaRPr lang="en-US" dirty="0"/>
          </a:p>
        </p:txBody>
      </p:sp>
    </p:spTree>
    <p:extLst>
      <p:ext uri="{BB962C8B-B14F-4D97-AF65-F5344CB8AC3E}">
        <p14:creationId xmlns:p14="http://schemas.microsoft.com/office/powerpoint/2010/main" val="164895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031CA-F1E2-4A75-B561-7402DA0F0AA7}" type="datetime1">
              <a:rPr lang="en-US" smtClean="0"/>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87363-2EE8-49C2-8012-C473CDA527DF}"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61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7CE779-A627-4F73-9237-1B9F4902F28F}" type="datetime1">
              <a:rPr lang="en-US" smtClean="0"/>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87363-2EE8-49C2-8012-C473CDA527DF}" type="slidenum">
              <a:rPr lang="en-US" smtClean="0"/>
              <a:t>‹#›</a:t>
            </a:fld>
            <a:endParaRPr lang="en-US" dirty="0"/>
          </a:p>
        </p:txBody>
      </p:sp>
    </p:spTree>
    <p:extLst>
      <p:ext uri="{BB962C8B-B14F-4D97-AF65-F5344CB8AC3E}">
        <p14:creationId xmlns:p14="http://schemas.microsoft.com/office/powerpoint/2010/main" val="246169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965B9B-3E35-4D20-91E3-0FA7F140F153}" type="datetime1">
              <a:rPr lang="en-US" smtClean="0"/>
              <a:t>9/16/21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687363-2EE8-49C2-8012-C473CDA527DF}"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476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F004C9-0FBE-4C4D-8402-AFE079D94309}" type="datetime1">
              <a:rPr lang="en-US" smtClean="0"/>
              <a:t>9/16/21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687363-2EE8-49C2-8012-C473CDA527DF}" type="slidenum">
              <a:rPr lang="en-US" smtClean="0"/>
              <a:t>‹#›</a:t>
            </a:fld>
            <a:endParaRPr lang="en-US" dirty="0"/>
          </a:p>
        </p:txBody>
      </p:sp>
    </p:spTree>
    <p:extLst>
      <p:ext uri="{BB962C8B-B14F-4D97-AF65-F5344CB8AC3E}">
        <p14:creationId xmlns:p14="http://schemas.microsoft.com/office/powerpoint/2010/main" val="393732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D925A9-EFAC-4CDB-8DD9-4B11324D85B4}" type="datetime1">
              <a:rPr lang="en-US" smtClean="0"/>
              <a:t>9/16/21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687363-2EE8-49C2-8012-C473CDA527DF}" type="slidenum">
              <a:rPr lang="en-US" smtClean="0"/>
              <a:t>‹#›</a:t>
            </a:fld>
            <a:endParaRPr lang="en-US" dirty="0"/>
          </a:p>
        </p:txBody>
      </p:sp>
    </p:spTree>
    <p:extLst>
      <p:ext uri="{BB962C8B-B14F-4D97-AF65-F5344CB8AC3E}">
        <p14:creationId xmlns:p14="http://schemas.microsoft.com/office/powerpoint/2010/main" val="1546074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992CA-2662-4977-B544-3E07E265EC15}" type="datetime1">
              <a:rPr lang="en-US" smtClean="0"/>
              <a:t>9/16/21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687363-2EE8-49C2-8012-C473CDA527DF}" type="slidenum">
              <a:rPr lang="en-US" smtClean="0"/>
              <a:t>‹#›</a:t>
            </a:fld>
            <a:endParaRPr lang="en-US" dirty="0"/>
          </a:p>
        </p:txBody>
      </p:sp>
    </p:spTree>
    <p:extLst>
      <p:ext uri="{BB962C8B-B14F-4D97-AF65-F5344CB8AC3E}">
        <p14:creationId xmlns:p14="http://schemas.microsoft.com/office/powerpoint/2010/main" val="321185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93F79-29D2-45F2-9025-321607831243}" type="datetime1">
              <a:rPr lang="en-US" smtClean="0"/>
              <a:t>9/16/21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687363-2EE8-49C2-8012-C473CDA527DF}" type="slidenum">
              <a:rPr lang="en-US" smtClean="0"/>
              <a:t>‹#›</a:t>
            </a:fld>
            <a:endParaRPr lang="en-US" dirty="0"/>
          </a:p>
        </p:txBody>
      </p:sp>
    </p:spTree>
    <p:extLst>
      <p:ext uri="{BB962C8B-B14F-4D97-AF65-F5344CB8AC3E}">
        <p14:creationId xmlns:p14="http://schemas.microsoft.com/office/powerpoint/2010/main" val="125790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A1EBD1-D3FD-4EF2-A581-76129D552EF2}" type="datetime1">
              <a:rPr lang="en-US" smtClean="0"/>
              <a:t>9/16/21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687363-2EE8-49C2-8012-C473CDA527DF}" type="slidenum">
              <a:rPr lang="en-US" smtClean="0"/>
              <a:t>‹#›</a:t>
            </a:fld>
            <a:endParaRPr lang="en-US" dirty="0"/>
          </a:p>
        </p:txBody>
      </p:sp>
    </p:spTree>
    <p:extLst>
      <p:ext uri="{BB962C8B-B14F-4D97-AF65-F5344CB8AC3E}">
        <p14:creationId xmlns:p14="http://schemas.microsoft.com/office/powerpoint/2010/main" val="147550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E5F58F-AFE1-4EF4-BB8D-B9E5E28B2361}" type="datetime1">
              <a:rPr lang="en-US" smtClean="0"/>
              <a:t>9/16/21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687363-2EE8-49C2-8012-C473CDA527DF}"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66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A450A81-F216-4EC9-BF28-90396F748179}" type="datetime1">
              <a:rPr lang="en-US" smtClean="0"/>
              <a:t>9/16/21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2687363-2EE8-49C2-8012-C473CDA527DF}" type="slidenum">
              <a:rPr lang="en-US" smtClean="0"/>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27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hyperlink" Target="https://www.flickr.com/photos/investmentzen/28958838626"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hyperlink" Target="http://www.cfpb.gov/askcfpb/2029" TargetMode="External"/><Relationship Id="rId2" Type="http://schemas.openxmlformats.org/officeDocument/2006/relationships/hyperlink" Target="http://www.cfpb.gov/askcfpb/2035" TargetMode="Externa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hyperlink" Target="http://www.picserver.org/highway-signs2/b/bank-account.html" TargetMode="Externa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www.picserver.org/highway-signs2/b/bank-account.html"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annualcreditreport.com/" TargetMode="Externa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ringling.libguides.com/c.php?g=501081&amp;p=3431486"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hyperlink" Target="https://creativecommons.org/licenses/by/3.0/" TargetMode="External"/><Relationship Id="rId2" Type="http://schemas.openxmlformats.org/officeDocument/2006/relationships/hyperlink" Target="https://www.irs.gov/individuals/get-transcript" TargetMode="External"/><Relationship Id="rId1" Type="http://schemas.openxmlformats.org/officeDocument/2006/relationships/slideLayout" Target="../slideLayouts/slideLayout2.xml"/><Relationship Id="rId6" Type="http://schemas.openxmlformats.org/officeDocument/2006/relationships/hyperlink" Target="http://theagiletimes.com/prioritize-backlogs-agile-teams/" TargetMode="External"/><Relationship Id="rId5" Type="http://schemas.openxmlformats.org/officeDocument/2006/relationships/image" Target="../media/image12.jpg"/><Relationship Id="rId4" Type="http://schemas.openxmlformats.org/officeDocument/2006/relationships/hyperlink" Target="http://ringling.libguides.com/c.php?g=501081&amp;p=343148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nfcc.org/agency-locator"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thempra.org.uk/spd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floridalawhelp.org/" TargetMode="External"/><Relationship Id="rId2" Type="http://schemas.openxmlformats.org/officeDocument/2006/relationships/hyperlink" Target="http://www.lawhelp.org/" TargetMode="External"/><Relationship Id="rId1" Type="http://schemas.openxmlformats.org/officeDocument/2006/relationships/slideLayout" Target="../slideLayouts/slideLayout2.xml"/><Relationship Id="rId5" Type="http://schemas.openxmlformats.org/officeDocument/2006/relationships/hyperlink" Target="https://florida.freelegalanswers.org/" TargetMode="External"/><Relationship Id="rId4" Type="http://schemas.openxmlformats.org/officeDocument/2006/relationships/hyperlink" Target="http://www.frls.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nerdwallet.com/compare/credit-cards" TargetMode="Externa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ringling.libguides.com/c.php?g=501081&amp;p=3431486" TargetMode="External"/><Relationship Id="rId4" Type="http://schemas.openxmlformats.org/officeDocument/2006/relationships/hyperlink" Target="http://pngimg.com/download/7883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ringling.libguides.com/c.php?g=501081&amp;p=3431486"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delsublog.blogspot.com/2014/10/6-killer-ways-to-handle-student-loans.html" TargetMode="Externa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hyperlink" Target="https://creativecommons.org/licenses/by/3.0/" TargetMode="External"/><Relationship Id="rId4" Type="http://schemas.openxmlformats.org/officeDocument/2006/relationships/hyperlink" Target="http://ringling.libguides.com/c.php?g=501081&amp;p=3431486" TargetMode="Externa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studentaid.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files.consumerfinance.gov/f/documents/201604_cfpb_servicemember-student-loan-guide.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awyersandsettlements.com/articles/debt-collection/interview-american-acceptance-bowman-heintz-boscia-18449.html" TargetMode="External"/><Relationship Id="rId2" Type="http://schemas.openxmlformats.org/officeDocument/2006/relationships/hyperlink" Target="https://www.consumerfinance.gov/consumer-tools/debt-collection/" TargetMode="Externa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hyperlink" Target="https://creativecommons.org/licenses/by-nd/3.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libguides.law.unm.edu/c.php?g=244026&amp;p=1625766" TargetMode="External"/><Relationship Id="rId2" Type="http://schemas.openxmlformats.org/officeDocument/2006/relationships/image" Target="../media/image19.jp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libguides.law.unm.edu/c.php?g=244026&amp;p=1625766"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comments" Target="../comments/comment2.xml"/><Relationship Id="rId2" Type="http://schemas.openxmlformats.org/officeDocument/2006/relationships/hyperlink" Target="http://www.cfpb.gov/complaint" TargetMode="Externa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libguides.law.unm.edu/c.php?g=244026&amp;p=1625766" TargetMode="External"/><Relationship Id="rId4" Type="http://schemas.openxmlformats.org/officeDocument/2006/relationships/hyperlink" Target="https://libguides.law.unm.edu/c.php?g=244026&amp;p=1625766"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xhere.com/en/photo/1213117" TargetMode="External"/><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ringling.libguides.com/c.php?g=501081&amp;p=3431486"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flsb.uscourts.go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arrendale.blogspot.com/2009_11_01_archive.html" TargetMode="External"/><Relationship Id="rId2" Type="http://schemas.openxmlformats.org/officeDocument/2006/relationships/hyperlink" Target="http://www.flsb.uscourts.gov/" TargetMode="External"/><Relationship Id="rId1" Type="http://schemas.openxmlformats.org/officeDocument/2006/relationships/slideLayout" Target="../slideLayouts/slideLayout2.xml"/><Relationship Id="rId6" Type="http://schemas.openxmlformats.org/officeDocument/2006/relationships/comments" Target="../comments/comment4.xml"/><Relationship Id="rId5" Type="http://schemas.openxmlformats.org/officeDocument/2006/relationships/image" Target="../media/image20.jpg"/><Relationship Id="rId4" Type="http://schemas.openxmlformats.org/officeDocument/2006/relationships/hyperlink" Target="https://creativecommons.org/licenses/by-nc-sa/3.0/"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robbiepruitt.blogspot.com/2013/12/spiritual-formation-planning-and-goals.html" TargetMode="Externa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comments" Target="../comments/comment5.xml"/><Relationship Id="rId5" Type="http://schemas.openxmlformats.org/officeDocument/2006/relationships/hyperlink" Target="https://creativecommons.org/licenses/by/3.0/" TargetMode="External"/><Relationship Id="rId4" Type="http://schemas.openxmlformats.org/officeDocument/2006/relationships/hyperlink" Target="http://ringling.libguides.com/c.php?g=501081&amp;p=3431486" TargetMode="Externa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3" Type="http://schemas.openxmlformats.org/officeDocument/2006/relationships/hyperlink" Target="https://veterans.abi.org/resources" TargetMode="External"/><Relationship Id="rId2" Type="http://schemas.openxmlformats.org/officeDocument/2006/relationships/hyperlink" Target="http://www.consumerfinance.gov/" TargetMode="External"/><Relationship Id="rId1" Type="http://schemas.openxmlformats.org/officeDocument/2006/relationships/slideLayout" Target="../slideLayouts/slideLayout2.xml"/><Relationship Id="rId4" Type="http://schemas.openxmlformats.org/officeDocument/2006/relationships/hyperlink" Target="https://veterans.abi.org/faq"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he-generous-husband.com/2015/01/22/baby-steps-and-small-beginnings/"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thexycode.com/2016/08/15/small-steps-the-secret-to-big-chang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onecommunityglobal.org/revenue/"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millionstories.com/media/Budgeting?video=35&amp;series=2I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uhlibraries.pressbooks.pub/mis3300excel/chapter/7-1-multiple-sheet-basic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0" y="-7939"/>
            <a:ext cx="12192000" cy="176209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n-US" dirty="0"/>
              <a:t> </a:t>
            </a:r>
            <a:r>
              <a:rPr lang="en-US" dirty="0">
                <a:solidFill>
                  <a:schemeClr val="tx1"/>
                </a:solidFill>
              </a:rPr>
              <a:t>MONEY PROBLEMS? </a:t>
            </a:r>
            <a:br>
              <a:rPr lang="en-US" dirty="0">
                <a:solidFill>
                  <a:schemeClr val="tx1"/>
                </a:solidFill>
              </a:rPr>
            </a:br>
            <a:r>
              <a:rPr lang="en-US" dirty="0">
                <a:solidFill>
                  <a:schemeClr val="tx1"/>
                </a:solidFill>
              </a:rPr>
              <a:t>DON’T KNOW WHAT TO DO? </a:t>
            </a:r>
            <a:br>
              <a:rPr lang="en-US" dirty="0">
                <a:solidFill>
                  <a:schemeClr val="tx1"/>
                </a:solidFill>
              </a:rPr>
            </a:br>
            <a:r>
              <a:rPr lang="en-US" dirty="0">
                <a:solidFill>
                  <a:schemeClr val="tx1"/>
                </a:solidFill>
              </a:rPr>
              <a:t>WE CAN HELP!</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0" y="1754154"/>
            <a:ext cx="12192000" cy="5103845"/>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r>
              <a:rPr lang="en-US" sz="3500" dirty="0"/>
              <a:t>Fort Lauderdale and Miami, Florida</a:t>
            </a:r>
          </a:p>
          <a:p>
            <a:pPr marL="0" indent="0" algn="ctr">
              <a:buNone/>
            </a:pPr>
            <a:r>
              <a:rPr lang="en-US" sz="3500" dirty="0"/>
              <a:t>October 30, 2021, from 10:30 to 17:00 (EST)</a:t>
            </a:r>
          </a:p>
          <a:p>
            <a:pPr marL="0" indent="0" algn="ctr">
              <a:buNone/>
            </a:pPr>
            <a:endParaRPr lang="en-US" sz="3500" dirty="0"/>
          </a:p>
          <a:p>
            <a:pPr marL="0" indent="0" algn="ctr">
              <a:buNone/>
            </a:pPr>
            <a:r>
              <a:rPr lang="en-US" sz="3500" dirty="0"/>
              <a:t>A Joint Program of: </a:t>
            </a:r>
          </a:p>
          <a:p>
            <a:pPr algn="ctr"/>
            <a:r>
              <a:rPr lang="en-US" i="1" dirty="0"/>
              <a:t>The Business Law Section of the Florida Bar</a:t>
            </a:r>
          </a:p>
          <a:p>
            <a:pPr algn="ctr"/>
            <a:r>
              <a:rPr lang="en-US" i="1" dirty="0"/>
              <a:t>Mission United Broward</a:t>
            </a:r>
          </a:p>
          <a:p>
            <a:pPr algn="ctr"/>
            <a:r>
              <a:rPr lang="en-US" i="1" dirty="0"/>
              <a:t>Legal Services of Greater Miami</a:t>
            </a:r>
          </a:p>
          <a:p>
            <a:pPr marL="0" indent="0" algn="ctr">
              <a:buNone/>
            </a:pPr>
            <a:endParaRPr lang="en-US" dirty="0"/>
          </a:p>
        </p:txBody>
      </p:sp>
      <p:sp>
        <p:nvSpPr>
          <p:cNvPr id="3" name="Footer Placeholder 2">
            <a:extLst>
              <a:ext uri="{FF2B5EF4-FFF2-40B4-BE49-F238E27FC236}">
                <a16:creationId xmlns:a16="http://schemas.microsoft.com/office/drawing/2014/main" id="{BA8F8720-7582-47EC-9150-19DBECB8CB9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FCFC45-069C-4C25-9735-EA3ED600B99F}"/>
              </a:ext>
            </a:extLst>
          </p:cNvPr>
          <p:cNvSpPr>
            <a:spLocks noGrp="1"/>
          </p:cNvSpPr>
          <p:nvPr>
            <p:ph type="sldNum" sz="quarter" idx="12"/>
          </p:nvPr>
        </p:nvSpPr>
        <p:spPr/>
        <p:txBody>
          <a:bodyPr/>
          <a:lstStyle/>
          <a:p>
            <a:fld id="{02687363-2EE8-49C2-8012-C473CDA527DF}" type="slidenum">
              <a:rPr lang="en-US" smtClean="0"/>
              <a:t>1</a:t>
            </a:fld>
            <a:endParaRPr lang="en-US" dirty="0"/>
          </a:p>
        </p:txBody>
      </p:sp>
      <p:sp>
        <p:nvSpPr>
          <p:cNvPr id="2" name="Rectangle 1">
            <a:extLst>
              <a:ext uri="{FF2B5EF4-FFF2-40B4-BE49-F238E27FC236}">
                <a16:creationId xmlns:a16="http://schemas.microsoft.com/office/drawing/2014/main" id="{8708C439-4169-42ED-B47D-5D8E212984AA}"/>
              </a:ext>
            </a:extLst>
          </p:cNvPr>
          <p:cNvSpPr/>
          <p:nvPr/>
        </p:nvSpPr>
        <p:spPr>
          <a:xfrm>
            <a:off x="10012744" y="392063"/>
            <a:ext cx="824589" cy="923330"/>
          </a:xfrm>
          <a:prstGeom prst="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6"/>
                </a:solidFill>
              </a:rPr>
              <a:t>$</a:t>
            </a:r>
          </a:p>
        </p:txBody>
      </p:sp>
      <p:sp>
        <p:nvSpPr>
          <p:cNvPr id="7" name="Rectangle 6">
            <a:extLst>
              <a:ext uri="{FF2B5EF4-FFF2-40B4-BE49-F238E27FC236}">
                <a16:creationId xmlns:a16="http://schemas.microsoft.com/office/drawing/2014/main" id="{FACE49C7-0E50-475B-8E28-9A8E6AE90A76}"/>
              </a:ext>
            </a:extLst>
          </p:cNvPr>
          <p:cNvSpPr/>
          <p:nvPr/>
        </p:nvSpPr>
        <p:spPr>
          <a:xfrm>
            <a:off x="1176853" y="392063"/>
            <a:ext cx="824589" cy="923330"/>
          </a:xfrm>
          <a:prstGeom prst="rect">
            <a:avLst/>
          </a:prstGeom>
          <a:solidFill>
            <a:schemeClr val="accent1">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a:ln/>
                <a:solidFill>
                  <a:schemeClr val="accent6"/>
                </a:solidFill>
              </a:rPr>
              <a:t>$</a:t>
            </a:r>
          </a:p>
        </p:txBody>
      </p:sp>
    </p:spTree>
    <p:extLst>
      <p:ext uri="{BB962C8B-B14F-4D97-AF65-F5344CB8AC3E}">
        <p14:creationId xmlns:p14="http://schemas.microsoft.com/office/powerpoint/2010/main" val="262525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5750"/>
            <a:ext cx="11296650" cy="1799082"/>
          </a:xfrm>
          <a:solidFill>
            <a:schemeClr val="accent2"/>
          </a:solidFill>
        </p:spPr>
        <p:txBody>
          <a:bodyPr>
            <a:normAutofit/>
          </a:bodyPr>
          <a:lstStyle/>
          <a:p>
            <a:pPr algn="ctr"/>
            <a:r>
              <a:rPr lang="en-US" sz="6600" dirty="0" err="1">
                <a:solidFill>
                  <a:schemeClr val="bg1"/>
                </a:solidFill>
              </a:rPr>
              <a:t>SavingS</a:t>
            </a:r>
            <a:endParaRPr lang="en-US" sz="6600" dirty="0">
              <a:solidFill>
                <a:schemeClr val="bg1"/>
              </a:solidFill>
            </a:endParaRPr>
          </a:p>
        </p:txBody>
      </p:sp>
      <p:sp>
        <p:nvSpPr>
          <p:cNvPr id="3" name="Content Placeholder 2"/>
          <p:cNvSpPr>
            <a:spLocks noGrp="1"/>
          </p:cNvSpPr>
          <p:nvPr>
            <p:ph idx="1"/>
          </p:nvPr>
        </p:nvSpPr>
        <p:spPr>
          <a:xfrm>
            <a:off x="304800" y="2084831"/>
            <a:ext cx="11296650" cy="453504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normAutofit/>
          </a:bodyPr>
          <a:lstStyle/>
          <a:p>
            <a:endParaRPr lang="en-US" sz="1000" dirty="0"/>
          </a:p>
          <a:p>
            <a:r>
              <a:rPr lang="en-US" sz="4000" dirty="0"/>
              <a:t>Budgeting allows you to save and budgeting sets you up for the future.</a:t>
            </a:r>
          </a:p>
          <a:p>
            <a:r>
              <a:rPr lang="en-US" sz="4000" dirty="0"/>
              <a:t>We all need funds for a rainy day. How do you make that happen?</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687363-2EE8-49C2-8012-C473CDA527DF}" type="slidenum">
              <a:rPr lang="en-US" smtClean="0"/>
              <a:t>10</a:t>
            </a:fld>
            <a:endParaRPr lang="en-US" dirty="0"/>
          </a:p>
        </p:txBody>
      </p:sp>
    </p:spTree>
    <p:extLst>
      <p:ext uri="{BB962C8B-B14F-4D97-AF65-F5344CB8AC3E}">
        <p14:creationId xmlns:p14="http://schemas.microsoft.com/office/powerpoint/2010/main" val="3519784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323828" y="406835"/>
            <a:ext cx="11285634" cy="130644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sz="4000" dirty="0">
                <a:solidFill>
                  <a:schemeClr val="bg1"/>
                </a:solidFill>
              </a:rPr>
              <a:t>LEARN. HOW. TO. SAVE!!  WHY?  </a:t>
            </a:r>
            <a:br>
              <a:rPr lang="en-US" sz="4000" dirty="0">
                <a:solidFill>
                  <a:schemeClr val="bg1"/>
                </a:solidFill>
              </a:rPr>
            </a:br>
            <a:r>
              <a:rPr lang="en-US" sz="4000" dirty="0">
                <a:solidFill>
                  <a:schemeClr val="bg1"/>
                </a:solidFill>
              </a:rPr>
              <a:t>BECAUSE LIFE HAPPENS . . .</a:t>
            </a:r>
          </a:p>
        </p:txBody>
      </p:sp>
      <p:sp>
        <p:nvSpPr>
          <p:cNvPr id="10" name="Content Placeholder 9">
            <a:extLst>
              <a:ext uri="{FF2B5EF4-FFF2-40B4-BE49-F238E27FC236}">
                <a16:creationId xmlns:a16="http://schemas.microsoft.com/office/drawing/2014/main" id="{7B0F4F34-254B-4EFF-991E-9F8FF70DE681}"/>
              </a:ext>
            </a:extLst>
          </p:cNvPr>
          <p:cNvSpPr>
            <a:spLocks noGrp="1"/>
          </p:cNvSpPr>
          <p:nvPr>
            <p:ph idx="1"/>
          </p:nvPr>
        </p:nvSpPr>
        <p:spPr>
          <a:xfrm>
            <a:off x="323828" y="1786111"/>
            <a:ext cx="5433877" cy="4999055"/>
          </a:xfrm>
          <a:solidFill>
            <a:schemeClr val="accent1">
              <a:lumMod val="60000"/>
              <a:lumOff val="40000"/>
            </a:schemeClr>
          </a:solidFill>
        </p:spPr>
        <p:txBody>
          <a:bodyPr>
            <a:normAutofit/>
          </a:bodyPr>
          <a:lstStyle/>
          <a:p>
            <a:r>
              <a:rPr lang="en-US" dirty="0"/>
              <a:t>47% of us report that we could not come up with $400 if we need to without selling something, increasing debt, or borrowing. </a:t>
            </a:r>
            <a:r>
              <a:rPr lang="en-US" b="1" dirty="0"/>
              <a:t>Become part of the other 53%.</a:t>
            </a:r>
          </a:p>
          <a:p>
            <a:r>
              <a:rPr lang="en-US" dirty="0"/>
              <a:t>Start small to get into the habit.  Your ultimate goal should be to save 10-20% of your income.</a:t>
            </a:r>
          </a:p>
          <a:p>
            <a:r>
              <a:rPr lang="en-US" dirty="0"/>
              <a:t>WHY SAVE? Emergencies, rent deposit, down payments on a car or house, or even a “want.”</a:t>
            </a:r>
          </a:p>
          <a:p>
            <a:pPr marL="0" indent="0">
              <a:buNone/>
            </a:pPr>
            <a:endParaRPr lang="en-US" sz="2000" dirty="0"/>
          </a:p>
          <a:p>
            <a:endParaRPr lang="en-US" sz="2000" dirty="0"/>
          </a:p>
          <a:p>
            <a:endParaRPr lang="en-US" sz="2000" dirty="0"/>
          </a:p>
        </p:txBody>
      </p:sp>
      <p:sp>
        <p:nvSpPr>
          <p:cNvPr id="9" name="Footer Placeholder 8">
            <a:extLst>
              <a:ext uri="{FF2B5EF4-FFF2-40B4-BE49-F238E27FC236}">
                <a16:creationId xmlns:a16="http://schemas.microsoft.com/office/drawing/2014/main" id="{7B61D280-2993-44AD-986F-8E14249DA9AB}"/>
              </a:ext>
            </a:extLst>
          </p:cNvPr>
          <p:cNvSpPr txBox="1">
            <a:spLocks noGrp="1"/>
          </p:cNvSpPr>
          <p:nvPr>
            <p:ph type="ftr" sz="quarter" idx="11"/>
          </p:nvPr>
        </p:nvSpPr>
        <p:spPr>
          <a:xfrm>
            <a:off x="7373923" y="6423496"/>
            <a:ext cx="3372374" cy="230832"/>
          </a:xfrm>
          <a:prstGeom prst="rect">
            <a:avLst/>
          </a:prstGeom>
          <a:noFill/>
        </p:spPr>
        <p:txBody>
          <a:bodyPr wrap="square" rtlCol="0">
            <a:spAutoFit/>
          </a:bodyPr>
          <a:lstStyle/>
          <a:p>
            <a:r>
              <a:rPr lang="en-US" sz="900" dirty="0">
                <a:hlinkClick r:id="rId2" tooltip="https://www.flickr.com/photos/investmentzen/28958838626"/>
              </a:rPr>
              <a:t>This Photo</a:t>
            </a:r>
            <a:r>
              <a:rPr lang="en-US" sz="900" dirty="0"/>
              <a:t> by Unknown Author is licensed under </a:t>
            </a:r>
            <a:r>
              <a:rPr lang="en-US" sz="900" dirty="0">
                <a:hlinkClick r:id="rId3" tooltip="https://creativecommons.org/licenses/by/3.0/"/>
              </a:rPr>
              <a:t>CC BY</a:t>
            </a:r>
            <a:endParaRPr lang="en-US" sz="900" dirty="0"/>
          </a:p>
        </p:txBody>
      </p:sp>
      <p:sp>
        <p:nvSpPr>
          <p:cNvPr id="5" name="Slide Number Placeholder 4">
            <a:extLst>
              <a:ext uri="{FF2B5EF4-FFF2-40B4-BE49-F238E27FC236}">
                <a16:creationId xmlns:a16="http://schemas.microsoft.com/office/drawing/2014/main" id="{16E0711B-B5C4-479D-9989-7A9D7AC9F808}"/>
              </a:ext>
            </a:extLst>
          </p:cNvPr>
          <p:cNvSpPr>
            <a:spLocks noGrp="1"/>
          </p:cNvSpPr>
          <p:nvPr>
            <p:ph type="sldNum" sz="quarter" idx="12"/>
          </p:nvPr>
        </p:nvSpPr>
        <p:spPr/>
        <p:txBody>
          <a:bodyPr/>
          <a:lstStyle/>
          <a:p>
            <a:fld id="{02687363-2EE8-49C2-8012-C473CDA527DF}" type="slidenum">
              <a:rPr lang="en-US" smtClean="0"/>
              <a:t>11</a:t>
            </a:fld>
            <a:endParaRPr lang="en-US" dirty="0"/>
          </a:p>
        </p:txBody>
      </p:sp>
      <p:pic>
        <p:nvPicPr>
          <p:cNvPr id="3" name="Content Placeholder 2">
            <a:extLst>
              <a:ext uri="{FF2B5EF4-FFF2-40B4-BE49-F238E27FC236}">
                <a16:creationId xmlns:a16="http://schemas.microsoft.com/office/drawing/2014/main" id="{EF951B7A-C46F-4C22-BDB8-818AAA1B4927}"/>
              </a:ext>
            </a:extLst>
          </p:cNvPr>
          <p:cNvPicPr>
            <a:picLocks noChangeAspect="1"/>
          </p:cNvPicPr>
          <p:nvPr/>
        </p:nvPicPr>
        <p:blipFill rotWithShape="1">
          <a:blip r:embed="rId4">
            <a:duotone>
              <a:prstClr val="black"/>
              <a:schemeClr val="accent1">
                <a:lumMod val="60000"/>
                <a:lumOff val="40000"/>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t="2186" r="2" b="2"/>
          <a:stretch/>
        </p:blipFill>
        <p:spPr>
          <a:xfrm>
            <a:off x="5872951" y="2052063"/>
            <a:ext cx="5663465" cy="422480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1641295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92279" y="-9476"/>
            <a:ext cx="6211418" cy="90540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2800" dirty="0">
                <a:solidFill>
                  <a:srgbClr val="000000"/>
                </a:solidFill>
              </a:rPr>
              <a:t>SOME WORDS ON BANK ACCOUNTS . . . (1/2)</a:t>
            </a:r>
            <a:endParaRPr lang="en-US" sz="2800" b="1" dirty="0">
              <a:solidFill>
                <a:srgbClr val="000000"/>
              </a:solidFill>
            </a:endParaRP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97018" y="905403"/>
            <a:ext cx="6211418" cy="5952597"/>
          </a:xfrm>
        </p:spPr>
        <p:style>
          <a:lnRef idx="1">
            <a:schemeClr val="accent1"/>
          </a:lnRef>
          <a:fillRef idx="2">
            <a:schemeClr val="accent1"/>
          </a:fillRef>
          <a:effectRef idx="1">
            <a:schemeClr val="accent1"/>
          </a:effectRef>
          <a:fontRef idx="minor">
            <a:schemeClr val="dk1"/>
          </a:fontRef>
        </p:style>
        <p:txBody>
          <a:bodyPr anchor="ctr">
            <a:normAutofit fontScale="85000" lnSpcReduction="20000"/>
          </a:bodyPr>
          <a:lstStyle/>
          <a:p>
            <a:endParaRPr lang="en-US" sz="2400" dirty="0">
              <a:solidFill>
                <a:srgbClr val="000000"/>
              </a:solidFill>
            </a:endParaRPr>
          </a:p>
          <a:p>
            <a:r>
              <a:rPr lang="en-US" sz="2700" dirty="0">
                <a:solidFill>
                  <a:srgbClr val="000000"/>
                </a:solidFill>
              </a:rPr>
              <a:t>If your banking history is strong, you have more options to shop for the best bank or credit union to place your money. Credit unions often have lower fees on accounts. </a:t>
            </a:r>
          </a:p>
          <a:p>
            <a:r>
              <a:rPr lang="en-US" sz="2700" dirty="0">
                <a:solidFill>
                  <a:srgbClr val="000000"/>
                </a:solidFill>
              </a:rPr>
              <a:t>If you want to check your banking history and review it for errors go to </a:t>
            </a:r>
            <a:r>
              <a:rPr lang="en-US" sz="2700" dirty="0">
                <a:solidFill>
                  <a:srgbClr val="000000"/>
                </a:solidFill>
                <a:hlinkClick r:id="rId2"/>
              </a:rPr>
              <a:t>www.cfpb.gov/askcfpb/2035</a:t>
            </a:r>
            <a:r>
              <a:rPr lang="en-US" sz="2700" dirty="0">
                <a:solidFill>
                  <a:srgbClr val="000000"/>
                </a:solidFill>
              </a:rPr>
              <a:t>.  </a:t>
            </a:r>
            <a:r>
              <a:rPr lang="en-US" sz="2700" i="1" dirty="0">
                <a:solidFill>
                  <a:srgbClr val="000000"/>
                </a:solidFill>
              </a:rPr>
              <a:t>See also </a:t>
            </a:r>
            <a:r>
              <a:rPr lang="en-US" sz="2700" dirty="0">
                <a:solidFill>
                  <a:srgbClr val="000000"/>
                </a:solidFill>
                <a:hlinkClick r:id="rId3"/>
              </a:rPr>
              <a:t>www.cfpb.gov/askcfpb/2029</a:t>
            </a:r>
            <a:r>
              <a:rPr lang="en-US" sz="2700" dirty="0">
                <a:solidFill>
                  <a:srgbClr val="000000"/>
                </a:solidFill>
              </a:rPr>
              <a:t> for steps on disputing errors. </a:t>
            </a:r>
            <a:br>
              <a:rPr lang="en-US" sz="2700" dirty="0">
                <a:solidFill>
                  <a:srgbClr val="000000"/>
                </a:solidFill>
              </a:rPr>
            </a:br>
            <a:endParaRPr lang="en-US" sz="2700" dirty="0">
              <a:solidFill>
                <a:srgbClr val="000000"/>
              </a:solidFill>
            </a:endParaRPr>
          </a:p>
          <a:p>
            <a:r>
              <a:rPr lang="en-US" sz="2700" dirty="0">
                <a:solidFill>
                  <a:srgbClr val="000000"/>
                </a:solidFill>
              </a:rPr>
              <a:t>Comparison shopping for fees and charges is a good idea to see how you can save the most money. </a:t>
            </a:r>
            <a:br>
              <a:rPr lang="en-US" sz="2700" dirty="0">
                <a:solidFill>
                  <a:srgbClr val="000000"/>
                </a:solidFill>
              </a:rPr>
            </a:br>
            <a:endParaRPr lang="en-US" sz="2700" dirty="0">
              <a:solidFill>
                <a:srgbClr val="000000"/>
              </a:solidFill>
            </a:endParaRPr>
          </a:p>
          <a:p>
            <a:r>
              <a:rPr lang="en-US" sz="2700" dirty="0">
                <a:solidFill>
                  <a:srgbClr val="000000"/>
                </a:solidFill>
              </a:rPr>
              <a:t>If your banking history is poor (e.g., NSF checks, unpaid fees), look for a bank or credit union that has either a “second chance” or checkless checking account option. </a:t>
            </a:r>
            <a:r>
              <a:rPr lang="en-US" sz="2700" u="sng" dirty="0">
                <a:solidFill>
                  <a:srgbClr val="000000"/>
                </a:solidFill>
              </a:rPr>
              <a:t>This option does not build credit</a:t>
            </a:r>
            <a:r>
              <a:rPr lang="en-US" sz="2700" dirty="0">
                <a:solidFill>
                  <a:srgbClr val="000000"/>
                </a:solidFill>
              </a:rPr>
              <a:t>.  </a:t>
            </a:r>
          </a:p>
          <a:p>
            <a:pPr marL="0" indent="0">
              <a:buNone/>
            </a:pPr>
            <a:endParaRPr lang="en-US" sz="2000" dirty="0">
              <a:solidFill>
                <a:srgbClr val="000000"/>
              </a:solidFill>
            </a:endParaRPr>
          </a:p>
        </p:txBody>
      </p:sp>
      <p:sp>
        <p:nvSpPr>
          <p:cNvPr id="2" name="Footer Placeholder 1">
            <a:extLst>
              <a:ext uri="{FF2B5EF4-FFF2-40B4-BE49-F238E27FC236}">
                <a16:creationId xmlns:a16="http://schemas.microsoft.com/office/drawing/2014/main" id="{4E99F7C3-85E9-445D-9A50-126AA37E4F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DFF33A-B8B0-448A-BB07-07FB5202A22C}"/>
              </a:ext>
            </a:extLst>
          </p:cNvPr>
          <p:cNvSpPr>
            <a:spLocks noGrp="1"/>
          </p:cNvSpPr>
          <p:nvPr>
            <p:ph type="sldNum" sz="quarter" idx="12"/>
          </p:nvPr>
        </p:nvSpPr>
        <p:spPr/>
        <p:txBody>
          <a:bodyPr/>
          <a:lstStyle/>
          <a:p>
            <a:fld id="{02687363-2EE8-49C2-8012-C473CDA527DF}" type="slidenum">
              <a:rPr lang="en-US" smtClean="0"/>
              <a:t>12</a:t>
            </a:fld>
            <a:endParaRPr lang="en-US" dirty="0"/>
          </a:p>
        </p:txBody>
      </p:sp>
      <p:pic>
        <p:nvPicPr>
          <p:cNvPr id="3" name="Picture 2">
            <a:extLst>
              <a:ext uri="{FF2B5EF4-FFF2-40B4-BE49-F238E27FC236}">
                <a16:creationId xmlns:a16="http://schemas.microsoft.com/office/drawing/2014/main" id="{7B1260E8-94C7-463F-849D-EEA664D08FF5}"/>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1580" r="30415"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6" name="TextBox 5">
            <a:extLst>
              <a:ext uri="{FF2B5EF4-FFF2-40B4-BE49-F238E27FC236}">
                <a16:creationId xmlns:a16="http://schemas.microsoft.com/office/drawing/2014/main" id="{8D7292CE-1632-4168-B113-AECA2CED466E}"/>
              </a:ext>
            </a:extLst>
          </p:cNvPr>
          <p:cNvSpPr txBox="1"/>
          <p:nvPr/>
        </p:nvSpPr>
        <p:spPr>
          <a:xfrm>
            <a:off x="9884958" y="6657945"/>
            <a:ext cx="2307042" cy="200055"/>
          </a:xfrm>
          <a:prstGeom prst="rect">
            <a:avLst/>
          </a:prstGeom>
          <a:noFill/>
        </p:spPr>
        <p:txBody>
          <a:bodyPr wrap="none" rtlCol="0">
            <a:spAutoFit/>
          </a:bodyPr>
          <a:lstStyle/>
          <a:p>
            <a:pPr algn="r">
              <a:spcAft>
                <a:spcPts val="600"/>
              </a:spcAft>
            </a:pPr>
            <a:r>
              <a:rPr lang="en-US" sz="700" dirty="0">
                <a:solidFill>
                  <a:srgbClr val="44546A"/>
                </a:solidFill>
                <a:hlinkClick r:id="rId5" tooltip="http://www.picserver.org/highway-signs2/b/bank-account.html">
                  <a:extLst>
                    <a:ext uri="{A12FA001-AC4F-418D-AE19-62706E023703}">
                      <ahyp:hlinkClr xmlns:ahyp="http://schemas.microsoft.com/office/drawing/2018/hyperlinkcolor" val="tx"/>
                    </a:ext>
                  </a:extLst>
                </a:hlinkClick>
              </a:rPr>
              <a:t>This Photo</a:t>
            </a:r>
            <a:r>
              <a:rPr lang="en-US" sz="700" dirty="0">
                <a:solidFill>
                  <a:srgbClr val="44546A"/>
                </a:solidFill>
              </a:rPr>
              <a:t> by Unknown Author is licensed under </a:t>
            </a:r>
            <a:r>
              <a:rPr lang="en-US" sz="700" dirty="0">
                <a:solidFill>
                  <a:srgbClr val="44546A"/>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44546A"/>
              </a:solidFill>
            </a:endParaRPr>
          </a:p>
        </p:txBody>
      </p:sp>
    </p:spTree>
    <p:extLst>
      <p:ext uri="{BB962C8B-B14F-4D97-AF65-F5344CB8AC3E}">
        <p14:creationId xmlns:p14="http://schemas.microsoft.com/office/powerpoint/2010/main" val="1360503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92279" y="-9476"/>
            <a:ext cx="6211418" cy="90540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2800" dirty="0">
                <a:solidFill>
                  <a:srgbClr val="000000"/>
                </a:solidFill>
              </a:rPr>
              <a:t> SOME WORDS ON BANK ACCOUNTS . . . (Continued; 2/2)</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97018" y="905403"/>
            <a:ext cx="6211418" cy="5952597"/>
          </a:xfrm>
        </p:spPr>
        <p:style>
          <a:lnRef idx="1">
            <a:schemeClr val="accent1"/>
          </a:lnRef>
          <a:fillRef idx="2">
            <a:schemeClr val="accent1"/>
          </a:fillRef>
          <a:effectRef idx="1">
            <a:schemeClr val="accent1"/>
          </a:effectRef>
          <a:fontRef idx="minor">
            <a:schemeClr val="dk1"/>
          </a:fontRef>
        </p:style>
        <p:txBody>
          <a:bodyPr anchor="ctr">
            <a:normAutofit/>
          </a:bodyPr>
          <a:lstStyle/>
          <a:p>
            <a:r>
              <a:rPr lang="en-US" dirty="0">
                <a:solidFill>
                  <a:srgbClr val="000000"/>
                </a:solidFill>
              </a:rPr>
              <a:t>Mission United Broward and Miami Legal Aid have established relationships with several Veteran friendly banks, including Navy Federal, USAA, Chase, and Wells Fargo.</a:t>
            </a:r>
          </a:p>
          <a:p>
            <a:endParaRPr lang="en-US" dirty="0">
              <a:solidFill>
                <a:srgbClr val="000000"/>
              </a:solidFill>
            </a:endParaRPr>
          </a:p>
          <a:p>
            <a:r>
              <a:rPr lang="en-US" dirty="0">
                <a:solidFill>
                  <a:srgbClr val="000000"/>
                </a:solidFill>
              </a:rPr>
              <a:t>If none of those options are available you may have to start with using a pre-paid card.  Be aware of fees charged, including monthly fees or withdrawal fees, in choosing this option and shop around. </a:t>
            </a:r>
            <a:r>
              <a:rPr lang="en-US" b="1" dirty="0">
                <a:solidFill>
                  <a:srgbClr val="000000"/>
                </a:solidFill>
              </a:rPr>
              <a:t>Pre-paid (i.e., “secured”) credit cards help you rebuild your credit.</a:t>
            </a:r>
          </a:p>
          <a:p>
            <a:pPr marL="0" indent="0">
              <a:buNone/>
            </a:pPr>
            <a:endParaRPr lang="en-US" sz="2000" dirty="0">
              <a:solidFill>
                <a:srgbClr val="000000"/>
              </a:solidFill>
            </a:endParaRPr>
          </a:p>
        </p:txBody>
      </p:sp>
      <p:sp>
        <p:nvSpPr>
          <p:cNvPr id="2" name="Footer Placeholder 1">
            <a:extLst>
              <a:ext uri="{FF2B5EF4-FFF2-40B4-BE49-F238E27FC236}">
                <a16:creationId xmlns:a16="http://schemas.microsoft.com/office/drawing/2014/main" id="{FEF19F4A-80E0-4432-9AFE-A4DDE59372F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24CB357-CC64-49E1-A5CC-5D145AB6D155}"/>
              </a:ext>
            </a:extLst>
          </p:cNvPr>
          <p:cNvSpPr>
            <a:spLocks noGrp="1"/>
          </p:cNvSpPr>
          <p:nvPr>
            <p:ph type="sldNum" sz="quarter" idx="12"/>
          </p:nvPr>
        </p:nvSpPr>
        <p:spPr/>
        <p:txBody>
          <a:bodyPr/>
          <a:lstStyle/>
          <a:p>
            <a:fld id="{02687363-2EE8-49C2-8012-C473CDA527DF}" type="slidenum">
              <a:rPr lang="en-US" smtClean="0"/>
              <a:t>13</a:t>
            </a:fld>
            <a:endParaRPr lang="en-US" dirty="0"/>
          </a:p>
        </p:txBody>
      </p:sp>
      <p:pic>
        <p:nvPicPr>
          <p:cNvPr id="3" name="Picture 2">
            <a:extLst>
              <a:ext uri="{FF2B5EF4-FFF2-40B4-BE49-F238E27FC236}">
                <a16:creationId xmlns:a16="http://schemas.microsoft.com/office/drawing/2014/main" id="{7B1260E8-94C7-463F-849D-EEA664D08FF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1580" r="30415"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6" name="TextBox 5">
            <a:extLst>
              <a:ext uri="{FF2B5EF4-FFF2-40B4-BE49-F238E27FC236}">
                <a16:creationId xmlns:a16="http://schemas.microsoft.com/office/drawing/2014/main" id="{8D7292CE-1632-4168-B113-AECA2CED466E}"/>
              </a:ext>
            </a:extLst>
          </p:cNvPr>
          <p:cNvSpPr txBox="1"/>
          <p:nvPr/>
        </p:nvSpPr>
        <p:spPr>
          <a:xfrm>
            <a:off x="9884958" y="6657945"/>
            <a:ext cx="2307042" cy="200055"/>
          </a:xfrm>
          <a:prstGeom prst="rect">
            <a:avLst/>
          </a:prstGeom>
          <a:noFill/>
        </p:spPr>
        <p:txBody>
          <a:bodyPr wrap="none" rtlCol="0">
            <a:spAutoFit/>
          </a:bodyPr>
          <a:lstStyle/>
          <a:p>
            <a:pPr algn="r">
              <a:spcAft>
                <a:spcPts val="600"/>
              </a:spcAft>
            </a:pPr>
            <a:r>
              <a:rPr lang="en-US" sz="700" dirty="0">
                <a:solidFill>
                  <a:srgbClr val="44546A"/>
                </a:solidFill>
                <a:hlinkClick r:id="rId3" tooltip="http://www.picserver.org/highway-signs2/b/bank-account.html">
                  <a:extLst>
                    <a:ext uri="{A12FA001-AC4F-418D-AE19-62706E023703}">
                      <ahyp:hlinkClr xmlns:ahyp="http://schemas.microsoft.com/office/drawing/2018/hyperlinkcolor" val="tx"/>
                    </a:ext>
                  </a:extLst>
                </a:hlinkClick>
              </a:rPr>
              <a:t>This Photo</a:t>
            </a:r>
            <a:r>
              <a:rPr lang="en-US" sz="700" dirty="0">
                <a:solidFill>
                  <a:srgbClr val="44546A"/>
                </a:solidFill>
              </a:rPr>
              <a:t> by Unknown Author is licensed under </a:t>
            </a:r>
            <a:r>
              <a:rPr lang="en-US" sz="700" dirty="0">
                <a:solidFill>
                  <a:srgbClr val="44546A"/>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44546A"/>
              </a:solidFill>
            </a:endParaRPr>
          </a:p>
        </p:txBody>
      </p:sp>
    </p:spTree>
    <p:extLst>
      <p:ext uri="{BB962C8B-B14F-4D97-AF65-F5344CB8AC3E}">
        <p14:creationId xmlns:p14="http://schemas.microsoft.com/office/powerpoint/2010/main" val="1445950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4067387" y="365125"/>
            <a:ext cx="7902120" cy="13255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dirty="0">
                <a:solidFill>
                  <a:schemeClr val="tx1"/>
                </a:solidFill>
              </a:rPr>
              <a:t>CREDIT AND CREDIT REPORTS</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4091339" y="2055813"/>
            <a:ext cx="7902120" cy="4802187"/>
          </a:xfrm>
        </p:spPr>
        <p:style>
          <a:lnRef idx="1">
            <a:schemeClr val="accent1"/>
          </a:lnRef>
          <a:fillRef idx="2">
            <a:schemeClr val="accent1"/>
          </a:fillRef>
          <a:effectRef idx="1">
            <a:schemeClr val="accent1"/>
          </a:effectRef>
          <a:fontRef idx="minor">
            <a:schemeClr val="dk1"/>
          </a:fontRef>
        </p:style>
        <p:txBody>
          <a:bodyPr>
            <a:normAutofit/>
          </a:bodyPr>
          <a:lstStyle/>
          <a:p>
            <a:r>
              <a:rPr lang="en-US" sz="2400" dirty="0"/>
              <a:t>Get Your Credit Report </a:t>
            </a:r>
            <a:r>
              <a:rPr lang="en-US" sz="2400" b="1" u="sng" dirty="0"/>
              <a:t>Now!</a:t>
            </a:r>
            <a:r>
              <a:rPr lang="en-US" sz="2400" dirty="0"/>
              <a:t> </a:t>
            </a:r>
            <a:r>
              <a:rPr lang="en-US" sz="2400" b="1" dirty="0"/>
              <a:t>And Again Each Year </a:t>
            </a:r>
            <a:r>
              <a:rPr lang="en-US" sz="2400" dirty="0"/>
              <a:t>from all three of the reporting bureaus (Experian, Equifax, and TransUnion) </a:t>
            </a:r>
            <a:r>
              <a:rPr lang="en-US" sz="2400" dirty="0">
                <a:hlinkClick r:id="rId2"/>
              </a:rPr>
              <a:t>www.annualcreditreport.com</a:t>
            </a:r>
            <a:r>
              <a:rPr lang="en-US" sz="2400" dirty="0"/>
              <a:t>.  It is FREE once a year.  Don’t use private companies that advertise a “free” credit report as they sell your information.</a:t>
            </a:r>
          </a:p>
          <a:p>
            <a:r>
              <a:rPr lang="en-US" sz="2400" dirty="0"/>
              <a:t>Dispute any errors with each reporting agency. </a:t>
            </a:r>
            <a:r>
              <a:rPr lang="en-US" sz="2400" i="1" dirty="0"/>
              <a:t>See </a:t>
            </a:r>
            <a:r>
              <a:rPr lang="en-US" sz="2400" dirty="0"/>
              <a:t>Handout.</a:t>
            </a:r>
          </a:p>
          <a:p>
            <a:r>
              <a:rPr lang="en-US" sz="2400" dirty="0"/>
              <a:t>Look for signs of identity theft (e.g., social security number, accounts you did not open, wrong addresses or employers, etc.).  If you find signs of ID theft, file a police report. </a:t>
            </a:r>
          </a:p>
          <a:p>
            <a:pPr marL="0" indent="0">
              <a:buNone/>
            </a:pPr>
            <a:endParaRPr lang="en-US" sz="2000" dirty="0"/>
          </a:p>
        </p:txBody>
      </p:sp>
      <p:sp>
        <p:nvSpPr>
          <p:cNvPr id="2" name="Footer Placeholder 1">
            <a:extLst>
              <a:ext uri="{FF2B5EF4-FFF2-40B4-BE49-F238E27FC236}">
                <a16:creationId xmlns:a16="http://schemas.microsoft.com/office/drawing/2014/main" id="{14D2D86E-0E70-48C4-9BD2-3D4A9CEA3921}"/>
              </a:ext>
            </a:extLst>
          </p:cNvPr>
          <p:cNvSpPr>
            <a:spLocks noGrp="1"/>
          </p:cNvSpPr>
          <p:nvPr>
            <p:ph type="ftr" sz="quarter" idx="11"/>
          </p:nvPr>
        </p:nvSpPr>
        <p:spPr>
          <a:xfrm flipV="1">
            <a:off x="4842932" y="6745023"/>
            <a:ext cx="5901459" cy="45719"/>
          </a:xfrm>
        </p:spPr>
        <p:txBody>
          <a:bodyPr/>
          <a:lstStyle/>
          <a:p>
            <a:endParaRPr lang="en-US" dirty="0"/>
          </a:p>
        </p:txBody>
      </p:sp>
      <p:sp>
        <p:nvSpPr>
          <p:cNvPr id="3" name="Slide Number Placeholder 2">
            <a:extLst>
              <a:ext uri="{FF2B5EF4-FFF2-40B4-BE49-F238E27FC236}">
                <a16:creationId xmlns:a16="http://schemas.microsoft.com/office/drawing/2014/main" id="{ABC16BF9-85C6-4663-B12B-2F035B5930EA}"/>
              </a:ext>
            </a:extLst>
          </p:cNvPr>
          <p:cNvSpPr>
            <a:spLocks noGrp="1"/>
          </p:cNvSpPr>
          <p:nvPr>
            <p:ph type="sldNum" sz="quarter" idx="12"/>
          </p:nvPr>
        </p:nvSpPr>
        <p:spPr/>
        <p:txBody>
          <a:bodyPr/>
          <a:lstStyle/>
          <a:p>
            <a:fld id="{02687363-2EE8-49C2-8012-C473CDA527DF}" type="slidenum">
              <a:rPr lang="en-US" smtClean="0"/>
              <a:t>14</a:t>
            </a:fld>
            <a:endParaRPr lang="en-US" dirty="0"/>
          </a:p>
        </p:txBody>
      </p:sp>
      <p:pic>
        <p:nvPicPr>
          <p:cNvPr id="6" name="Picture 2" descr="Image result for credit report">
            <a:extLst>
              <a:ext uri="{FF2B5EF4-FFF2-40B4-BE49-F238E27FC236}">
                <a16:creationId xmlns:a16="http://schemas.microsoft.com/office/drawing/2014/main" id="{367027E7-4138-4CEB-A085-8A30A876BE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63" r="-1" b="7365"/>
          <a:stretch/>
        </p:blipFill>
        <p:spPr bwMode="auto">
          <a:xfrm>
            <a:off x="480060" y="1635853"/>
            <a:ext cx="3425957" cy="3585813"/>
          </a:xfrm>
          <a:prstGeom prst="rect">
            <a:avLst/>
          </a:prstGeom>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8F025DC-01EE-4B73-95D2-57ACBA2D1CB6}"/>
              </a:ext>
            </a:extLst>
          </p:cNvPr>
          <p:cNvSpPr txBox="1"/>
          <p:nvPr/>
        </p:nvSpPr>
        <p:spPr>
          <a:xfrm>
            <a:off x="958596" y="5358772"/>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ringling.libguides.com/c.php?g=501081&amp;p=3431486">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313518287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6693012" y="277398"/>
            <a:ext cx="5031007" cy="1454051"/>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sz="3300" dirty="0">
                <a:solidFill>
                  <a:srgbClr val="000000"/>
                </a:solidFill>
              </a:rPr>
              <a:t> YOUR CREDIT SCORE IS IMPORTANT TO YOUR FUTURE FINANCIAL HEALTH</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6699175" y="1983814"/>
            <a:ext cx="5031007" cy="4596787"/>
          </a:xfrm>
        </p:spPr>
        <p:style>
          <a:lnRef idx="1">
            <a:schemeClr val="accent1"/>
          </a:lnRef>
          <a:fillRef idx="2">
            <a:schemeClr val="accent1"/>
          </a:fillRef>
          <a:effectRef idx="1">
            <a:schemeClr val="accent1"/>
          </a:effectRef>
          <a:fontRef idx="minor">
            <a:schemeClr val="dk1"/>
          </a:fontRef>
        </p:style>
        <p:txBody>
          <a:bodyPr anchor="t">
            <a:normAutofit fontScale="92500" lnSpcReduction="20000"/>
          </a:bodyPr>
          <a:lstStyle/>
          <a:p>
            <a:r>
              <a:rPr lang="en-US" sz="3200" dirty="0">
                <a:solidFill>
                  <a:srgbClr val="000000"/>
                </a:solidFill>
              </a:rPr>
              <a:t>Your FICO credit score is a 3-digit number between 300 and 850. The higher the number the better.  </a:t>
            </a:r>
            <a:br>
              <a:rPr lang="en-US" sz="3200" dirty="0">
                <a:solidFill>
                  <a:srgbClr val="000000"/>
                </a:solidFill>
              </a:rPr>
            </a:br>
            <a:endParaRPr lang="en-US" sz="3200" dirty="0">
              <a:solidFill>
                <a:srgbClr val="000000"/>
              </a:solidFill>
            </a:endParaRPr>
          </a:p>
          <a:p>
            <a:r>
              <a:rPr lang="en-US" sz="3200" dirty="0">
                <a:solidFill>
                  <a:srgbClr val="000000"/>
                </a:solidFill>
              </a:rPr>
              <a:t>Banks, other sources of borrowing (lenders), employers, and landlords may use your credit score to assess your credit risk and set terms like interest rates on loans, down payments, or deposit requirements.</a:t>
            </a:r>
          </a:p>
          <a:p>
            <a:pPr marL="0" indent="0">
              <a:buNone/>
            </a:pPr>
            <a:endParaRPr lang="en-US" sz="1800" dirty="0">
              <a:solidFill>
                <a:srgbClr val="000000"/>
              </a:solidFill>
            </a:endParaRPr>
          </a:p>
        </p:txBody>
      </p:sp>
      <p:sp>
        <p:nvSpPr>
          <p:cNvPr id="2" name="Footer Placeholder 1">
            <a:extLst>
              <a:ext uri="{FF2B5EF4-FFF2-40B4-BE49-F238E27FC236}">
                <a16:creationId xmlns:a16="http://schemas.microsoft.com/office/drawing/2014/main" id="{29D8DCE8-4655-407E-BC0F-5862288D9FCF}"/>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9D696B2E-D1E4-4FB6-B3B3-84976B9396C0}"/>
              </a:ext>
            </a:extLst>
          </p:cNvPr>
          <p:cNvSpPr>
            <a:spLocks noGrp="1"/>
          </p:cNvSpPr>
          <p:nvPr>
            <p:ph type="sldNum" sz="quarter" idx="12"/>
          </p:nvPr>
        </p:nvSpPr>
        <p:spPr/>
        <p:txBody>
          <a:bodyPr/>
          <a:lstStyle/>
          <a:p>
            <a:fld id="{02687363-2EE8-49C2-8012-C473CDA527DF}" type="slidenum">
              <a:rPr lang="en-US" smtClean="0"/>
              <a:t>15</a:t>
            </a:fld>
            <a:endParaRPr lang="en-US" dirty="0"/>
          </a:p>
        </p:txBody>
      </p:sp>
      <p:pic>
        <p:nvPicPr>
          <p:cNvPr id="6" name="Google Shape;353;p43">
            <a:extLst>
              <a:ext uri="{FF2B5EF4-FFF2-40B4-BE49-F238E27FC236}">
                <a16:creationId xmlns:a16="http://schemas.microsoft.com/office/drawing/2014/main" id="{BAB29884-C842-481C-B8D5-A65FFA866D5A}"/>
              </a:ext>
            </a:extLst>
          </p:cNvPr>
          <p:cNvPicPr preferRelativeResize="0"/>
          <p:nvPr/>
        </p:nvPicPr>
        <p:blipFill rotWithShape="1">
          <a:blip r:embed="rId2"/>
          <a:srcRect l="30605" t="22353" r="29293" b="20389"/>
          <a:stretch/>
        </p:blipFill>
        <p:spPr>
          <a:xfrm>
            <a:off x="271292" y="1731449"/>
            <a:ext cx="4090160" cy="4379976"/>
          </a:xfrm>
          <a:prstGeom prst="rect">
            <a:avLst/>
          </a:prstGeom>
          <a:noFill/>
        </p:spPr>
      </p:pic>
      <p:grpSp>
        <p:nvGrpSpPr>
          <p:cNvPr id="12" name="Google Shape;354;p43">
            <a:extLst>
              <a:ext uri="{FF2B5EF4-FFF2-40B4-BE49-F238E27FC236}">
                <a16:creationId xmlns:a16="http://schemas.microsoft.com/office/drawing/2014/main" id="{A8512197-3A08-4A5A-95A7-D7C6B29144C2}"/>
              </a:ext>
            </a:extLst>
          </p:cNvPr>
          <p:cNvGrpSpPr/>
          <p:nvPr/>
        </p:nvGrpSpPr>
        <p:grpSpPr>
          <a:xfrm>
            <a:off x="2533475" y="1328734"/>
            <a:ext cx="4090160" cy="4379976"/>
            <a:chOff x="4504275" y="1328734"/>
            <a:chExt cx="6100737" cy="4379976"/>
          </a:xfrm>
        </p:grpSpPr>
        <p:cxnSp>
          <p:nvCxnSpPr>
            <p:cNvPr id="14" name="Google Shape;355;p43">
              <a:extLst>
                <a:ext uri="{FF2B5EF4-FFF2-40B4-BE49-F238E27FC236}">
                  <a16:creationId xmlns:a16="http://schemas.microsoft.com/office/drawing/2014/main" id="{3997C017-9792-458A-A117-1977D9FE6F91}"/>
                </a:ext>
              </a:extLst>
            </p:cNvPr>
            <p:cNvCxnSpPr/>
            <p:nvPr/>
          </p:nvCxnSpPr>
          <p:spPr>
            <a:xfrm rot="10800000" flipH="1">
              <a:off x="4504275" y="1731450"/>
              <a:ext cx="3109500" cy="222900"/>
            </a:xfrm>
            <a:prstGeom prst="straightConnector1">
              <a:avLst/>
            </a:prstGeom>
            <a:noFill/>
            <a:ln w="28575" cap="flat" cmpd="sng">
              <a:solidFill>
                <a:srgbClr val="0090CA"/>
              </a:solidFill>
              <a:prstDash val="solid"/>
              <a:round/>
              <a:headEnd type="none" w="sm" len="sm"/>
              <a:tailEnd type="none" w="sm" len="sm"/>
            </a:ln>
          </p:spPr>
        </p:cxnSp>
        <p:cxnSp>
          <p:nvCxnSpPr>
            <p:cNvPr id="16" name="Google Shape;356;p43">
              <a:extLst>
                <a:ext uri="{FF2B5EF4-FFF2-40B4-BE49-F238E27FC236}">
                  <a16:creationId xmlns:a16="http://schemas.microsoft.com/office/drawing/2014/main" id="{69B4DD27-5CB1-47DC-980F-6B79E6628756}"/>
                </a:ext>
              </a:extLst>
            </p:cNvPr>
            <p:cNvCxnSpPr/>
            <p:nvPr/>
          </p:nvCxnSpPr>
          <p:spPr>
            <a:xfrm rot="10800000" flipH="1">
              <a:off x="5289075" y="1731575"/>
              <a:ext cx="2324700" cy="842700"/>
            </a:xfrm>
            <a:prstGeom prst="straightConnector1">
              <a:avLst/>
            </a:prstGeom>
            <a:noFill/>
            <a:ln w="28575" cap="flat" cmpd="sng">
              <a:solidFill>
                <a:srgbClr val="F15C24"/>
              </a:solidFill>
              <a:prstDash val="solid"/>
              <a:round/>
              <a:headEnd type="none" w="sm" len="sm"/>
              <a:tailEnd type="none" w="sm" len="sm"/>
            </a:ln>
          </p:spPr>
        </p:cxnSp>
        <p:sp>
          <p:nvSpPr>
            <p:cNvPr id="20" name="Google Shape;357;p43">
              <a:extLst>
                <a:ext uri="{FF2B5EF4-FFF2-40B4-BE49-F238E27FC236}">
                  <a16:creationId xmlns:a16="http://schemas.microsoft.com/office/drawing/2014/main" id="{4252AEE6-A014-49F2-AC79-90F3636698FF}"/>
                </a:ext>
              </a:extLst>
            </p:cNvPr>
            <p:cNvSpPr txBox="1"/>
            <p:nvPr/>
          </p:nvSpPr>
          <p:spPr>
            <a:xfrm>
              <a:off x="7495512" y="1328734"/>
              <a:ext cx="3109500" cy="437997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90CA"/>
                </a:buClr>
                <a:buSzPts val="3600"/>
                <a:buFont typeface="Calibri"/>
                <a:buNone/>
              </a:pPr>
              <a:r>
                <a:rPr lang="en-US" sz="3600" b="1" i="0" u="none" strike="noStrike" cap="none" dirty="0">
                  <a:latin typeface="Calibri"/>
                  <a:ea typeface="Calibri"/>
                  <a:cs typeface="Calibri"/>
                  <a:sym typeface="Calibri"/>
                </a:rPr>
                <a:t>65% of</a:t>
              </a:r>
              <a:endParaRPr dirty="0"/>
            </a:p>
            <a:p>
              <a:pPr marL="0" marR="0" lvl="0" indent="0" algn="l" rtl="0">
                <a:lnSpc>
                  <a:spcPct val="100000"/>
                </a:lnSpc>
                <a:spcBef>
                  <a:spcPts val="0"/>
                </a:spcBef>
                <a:spcAft>
                  <a:spcPts val="0"/>
                </a:spcAft>
                <a:buClr>
                  <a:srgbClr val="0090CA"/>
                </a:buClr>
                <a:buSzPts val="3600"/>
                <a:buFont typeface="Calibri"/>
                <a:buNone/>
              </a:pPr>
              <a:r>
                <a:rPr lang="en-US" sz="3600" b="1" i="0" u="none" strike="noStrike" cap="none" dirty="0">
                  <a:latin typeface="Calibri"/>
                  <a:ea typeface="Calibri"/>
                  <a:cs typeface="Calibri"/>
                  <a:sym typeface="Calibri"/>
                </a:rPr>
                <a:t>Total Score </a:t>
              </a:r>
              <a:r>
                <a:rPr lang="en-US" sz="3600" b="1" dirty="0">
                  <a:latin typeface="Calibri"/>
                  <a:ea typeface="Calibri"/>
                  <a:cs typeface="Calibri"/>
                  <a:sym typeface="Calibri"/>
                </a:rPr>
                <a:t>=</a:t>
              </a:r>
            </a:p>
            <a:p>
              <a:pPr marL="0" marR="0" lvl="0" indent="0" algn="l" rtl="0">
                <a:lnSpc>
                  <a:spcPct val="100000"/>
                </a:lnSpc>
                <a:spcBef>
                  <a:spcPts val="0"/>
                </a:spcBef>
                <a:spcAft>
                  <a:spcPts val="0"/>
                </a:spcAft>
                <a:buClr>
                  <a:srgbClr val="0090CA"/>
                </a:buClr>
                <a:buSzPts val="3600"/>
                <a:buFont typeface="Calibri"/>
                <a:buNone/>
              </a:pPr>
              <a:r>
                <a:rPr lang="en-US" sz="3600" b="1" dirty="0">
                  <a:latin typeface="Calibri"/>
                  <a:cs typeface="Calibri"/>
                  <a:sym typeface="Calibri"/>
                </a:rPr>
                <a:t>Amount owed  </a:t>
              </a:r>
            </a:p>
            <a:p>
              <a:pPr marL="0" marR="0" lvl="0" indent="0" algn="ctr" rtl="0">
                <a:lnSpc>
                  <a:spcPct val="100000"/>
                </a:lnSpc>
                <a:spcBef>
                  <a:spcPts val="0"/>
                </a:spcBef>
                <a:spcAft>
                  <a:spcPts val="0"/>
                </a:spcAft>
                <a:buClr>
                  <a:srgbClr val="0090CA"/>
                </a:buClr>
                <a:buSzPts val="3600"/>
                <a:buFont typeface="Calibri"/>
                <a:buNone/>
              </a:pPr>
              <a:r>
                <a:rPr lang="en-US" sz="3600" b="1" dirty="0">
                  <a:latin typeface="Calibri"/>
                  <a:cs typeface="Calibri"/>
                  <a:sym typeface="Calibri"/>
                </a:rPr>
                <a:t>+</a:t>
              </a:r>
            </a:p>
            <a:p>
              <a:pPr marL="0" marR="0" lvl="0" indent="0" algn="l" rtl="0">
                <a:lnSpc>
                  <a:spcPct val="100000"/>
                </a:lnSpc>
                <a:spcBef>
                  <a:spcPts val="0"/>
                </a:spcBef>
                <a:spcAft>
                  <a:spcPts val="0"/>
                </a:spcAft>
                <a:buClr>
                  <a:srgbClr val="0090CA"/>
                </a:buClr>
                <a:buSzPts val="3600"/>
                <a:buFont typeface="Calibri"/>
                <a:buNone/>
              </a:pPr>
              <a:r>
                <a:rPr lang="en-US" sz="3600" b="1" dirty="0">
                  <a:latin typeface="Calibri"/>
                  <a:cs typeface="Calibri"/>
                  <a:sym typeface="Calibri"/>
                </a:rPr>
                <a:t>Payment</a:t>
              </a:r>
            </a:p>
            <a:p>
              <a:pPr marL="0" marR="0" lvl="0" indent="0" algn="l" rtl="0">
                <a:lnSpc>
                  <a:spcPct val="100000"/>
                </a:lnSpc>
                <a:spcBef>
                  <a:spcPts val="0"/>
                </a:spcBef>
                <a:spcAft>
                  <a:spcPts val="0"/>
                </a:spcAft>
                <a:buClr>
                  <a:srgbClr val="0090CA"/>
                </a:buClr>
                <a:buSzPts val="3600"/>
                <a:buFont typeface="Calibri"/>
                <a:buNone/>
              </a:pPr>
              <a:r>
                <a:rPr lang="en-US" sz="3600" b="1" dirty="0">
                  <a:latin typeface="Calibri"/>
                  <a:cs typeface="Calibri"/>
                  <a:sym typeface="Calibri"/>
                </a:rPr>
                <a:t>History</a:t>
              </a:r>
              <a:endParaRPr dirty="0"/>
            </a:p>
          </p:txBody>
        </p:sp>
      </p:grpSp>
    </p:spTree>
    <p:extLst>
      <p:ext uri="{BB962C8B-B14F-4D97-AF65-F5344CB8AC3E}">
        <p14:creationId xmlns:p14="http://schemas.microsoft.com/office/powerpoint/2010/main" val="97525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249381" y="15447"/>
            <a:ext cx="7275725" cy="13255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3200" dirty="0"/>
              <a:t>REPAIRING YOUR CREDIT- IDENTIFYING AND PRIORITIZING YOUR DEBTS</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249381" y="1341010"/>
            <a:ext cx="7275725" cy="6491426"/>
          </a:xfrm>
        </p:spPr>
        <p:style>
          <a:lnRef idx="1">
            <a:schemeClr val="accent1"/>
          </a:lnRef>
          <a:fillRef idx="2">
            <a:schemeClr val="accent1"/>
          </a:fillRef>
          <a:effectRef idx="1">
            <a:schemeClr val="accent1"/>
          </a:effectRef>
          <a:fontRef idx="minor">
            <a:schemeClr val="dk1"/>
          </a:fontRef>
        </p:style>
        <p:txBody>
          <a:bodyPr anchor="t">
            <a:noAutofit/>
          </a:bodyPr>
          <a:lstStyle/>
          <a:p>
            <a:r>
              <a:rPr lang="en-US" sz="2400" dirty="0"/>
              <a:t>Because of the way your credit score is determined, dealing with your DEBTS should be a top priority. </a:t>
            </a:r>
          </a:p>
          <a:p>
            <a:r>
              <a:rPr lang="en-US" sz="2400" dirty="0"/>
              <a:t>First, </a:t>
            </a:r>
            <a:r>
              <a:rPr lang="en-US" sz="2400" i="1" u="sng" dirty="0"/>
              <a:t>Identify</a:t>
            </a:r>
            <a:r>
              <a:rPr lang="en-US" sz="2400" dirty="0"/>
              <a:t> your DEBTS using your:</a:t>
            </a:r>
          </a:p>
          <a:p>
            <a:pPr lvl="1"/>
            <a:r>
              <a:rPr lang="en-US" dirty="0"/>
              <a:t>Credit Report;</a:t>
            </a:r>
          </a:p>
          <a:p>
            <a:pPr lvl="1"/>
            <a:r>
              <a:rPr lang="en-US" dirty="0"/>
              <a:t>Credit card statements and billing statements;</a:t>
            </a:r>
          </a:p>
          <a:p>
            <a:pPr lvl="1"/>
            <a:r>
              <a:rPr lang="en-US" dirty="0"/>
              <a:t>Court orders;</a:t>
            </a:r>
          </a:p>
          <a:p>
            <a:pPr lvl="1"/>
            <a:r>
              <a:rPr lang="en-US" dirty="0"/>
              <a:t>www.studentaid.gov/fsa-id/sign-in/landing for public student loan statements and look at monthly statement for private student loans;</a:t>
            </a:r>
          </a:p>
          <a:p>
            <a:pPr lvl="1"/>
            <a:r>
              <a:rPr lang="en-US" dirty="0"/>
              <a:t>Tax transcripts for past due IRS taxes (</a:t>
            </a:r>
            <a:r>
              <a:rPr lang="en-US" u="sng" dirty="0">
                <a:hlinkClick r:id="rId2"/>
              </a:rPr>
              <a:t>https://www.irs.gov/individuals/get-transcript</a:t>
            </a:r>
            <a:r>
              <a:rPr lang="en-US" dirty="0"/>
              <a:t>); </a:t>
            </a:r>
          </a:p>
          <a:p>
            <a:pPr lvl="1"/>
            <a:r>
              <a:rPr lang="en-US" dirty="0"/>
              <a:t>Loan agreements or leases (car, house, apartment).</a:t>
            </a:r>
          </a:p>
          <a:p>
            <a:r>
              <a:rPr lang="en-US" sz="2400" dirty="0"/>
              <a:t>Second, </a:t>
            </a:r>
            <a:r>
              <a:rPr lang="en-US" sz="2400" i="1" u="sng" dirty="0"/>
              <a:t>Prioritize</a:t>
            </a:r>
            <a:r>
              <a:rPr lang="en-US" sz="2400" dirty="0"/>
              <a:t> your DEBTS by the RISKS of non-payment. Some debts like Court ordered fines, certain taxes, and certain child support debts may be a priority because of the risks of non-payment, i.e. fines, jail, etc.</a:t>
            </a:r>
          </a:p>
          <a:p>
            <a:r>
              <a:rPr lang="en-US" sz="2400" i="1" dirty="0"/>
              <a:t>See</a:t>
            </a:r>
            <a:r>
              <a:rPr lang="en-US" sz="2400" dirty="0"/>
              <a:t> Handout for more detail and worksheets.</a:t>
            </a:r>
          </a:p>
        </p:txBody>
      </p:sp>
      <p:sp>
        <p:nvSpPr>
          <p:cNvPr id="7" name="Slide Number Placeholder 6">
            <a:extLst>
              <a:ext uri="{FF2B5EF4-FFF2-40B4-BE49-F238E27FC236}">
                <a16:creationId xmlns:a16="http://schemas.microsoft.com/office/drawing/2014/main" id="{F2883711-3A66-4434-9DD6-3E4951926051}"/>
              </a:ext>
            </a:extLst>
          </p:cNvPr>
          <p:cNvSpPr>
            <a:spLocks noGrp="1"/>
          </p:cNvSpPr>
          <p:nvPr>
            <p:ph type="sldNum" sz="quarter" idx="12"/>
          </p:nvPr>
        </p:nvSpPr>
        <p:spPr>
          <a:xfrm>
            <a:off x="8610600" y="6356350"/>
            <a:ext cx="2743200" cy="346454"/>
          </a:xfrm>
        </p:spPr>
        <p:txBody>
          <a:bodyPr/>
          <a:lstStyle/>
          <a:p>
            <a:fld id="{02687363-2EE8-49C2-8012-C473CDA527DF}" type="slidenum">
              <a:rPr lang="en-US" smtClean="0"/>
              <a:t>16</a:t>
            </a:fld>
            <a:endParaRPr lang="en-US" dirty="0"/>
          </a:p>
        </p:txBody>
      </p:sp>
      <p:pic>
        <p:nvPicPr>
          <p:cNvPr id="8" name="Picture 7">
            <a:extLst>
              <a:ext uri="{FF2B5EF4-FFF2-40B4-BE49-F238E27FC236}">
                <a16:creationId xmlns:a16="http://schemas.microsoft.com/office/drawing/2014/main" id="{BEF7773C-1F7F-416E-880D-481BBE7A7CE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465" r="6385" b="3"/>
          <a:stretch/>
        </p:blipFill>
        <p:spPr>
          <a:xfrm>
            <a:off x="7899554" y="164729"/>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pic>
        <p:nvPicPr>
          <p:cNvPr id="3" name="Picture 2">
            <a:extLst>
              <a:ext uri="{FF2B5EF4-FFF2-40B4-BE49-F238E27FC236}">
                <a16:creationId xmlns:a16="http://schemas.microsoft.com/office/drawing/2014/main" id="{F3B30563-E0D6-4004-A35A-91C4B7AFBEEC}"/>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9355" r="-1" b="9555"/>
          <a:stretch/>
        </p:blipFill>
        <p:spPr>
          <a:xfrm>
            <a:off x="8045538" y="3153843"/>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6" name="TextBox 5">
            <a:extLst>
              <a:ext uri="{FF2B5EF4-FFF2-40B4-BE49-F238E27FC236}">
                <a16:creationId xmlns:a16="http://schemas.microsoft.com/office/drawing/2014/main" id="{7C8F2254-4B58-42BE-8648-569B19EB1A7C}"/>
              </a:ext>
            </a:extLst>
          </p:cNvPr>
          <p:cNvSpPr txBox="1"/>
          <p:nvPr/>
        </p:nvSpPr>
        <p:spPr>
          <a:xfrm>
            <a:off x="8986008" y="6538912"/>
            <a:ext cx="218681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6" tooltip="http://theagiletimes.com/prioritize-backlogs-agile-team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193330414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55164-E67A-EA42-9E34-4292D78B9E36}"/>
              </a:ext>
            </a:extLst>
          </p:cNvPr>
          <p:cNvSpPr>
            <a:spLocks noGrp="1"/>
          </p:cNvSpPr>
          <p:nvPr>
            <p:ph type="title"/>
          </p:nvPr>
        </p:nvSpPr>
        <p:spPr>
          <a:xfrm>
            <a:off x="0" y="1476375"/>
            <a:ext cx="12192000" cy="2981325"/>
          </a:xfrm>
          <a:solidFill>
            <a:schemeClr val="accent2"/>
          </a:solidFill>
          <a:ln>
            <a:solidFill>
              <a:schemeClr val="accent2"/>
            </a:solidFill>
          </a:ln>
        </p:spPr>
        <p:txBody>
          <a:bodyPr/>
          <a:lstStyle/>
          <a:p>
            <a:pPr algn="ctr"/>
            <a:br>
              <a:rPr lang="en-US" dirty="0"/>
            </a:br>
            <a:r>
              <a:rPr lang="en-US" dirty="0"/>
              <a:t>DEALING WITH DEBT</a:t>
            </a:r>
          </a:p>
        </p:txBody>
      </p:sp>
      <p:sp>
        <p:nvSpPr>
          <p:cNvPr id="3" name="Content Placeholder 2">
            <a:extLst>
              <a:ext uri="{FF2B5EF4-FFF2-40B4-BE49-F238E27FC236}">
                <a16:creationId xmlns:a16="http://schemas.microsoft.com/office/drawing/2014/main" id="{2916FB05-7F0B-6A4F-9A15-076C3A41BAEE}"/>
              </a:ext>
            </a:extLst>
          </p:cNvPr>
          <p:cNvSpPr>
            <a:spLocks noGrp="1"/>
          </p:cNvSpPr>
          <p:nvPr>
            <p:ph idx="1"/>
          </p:nvPr>
        </p:nvSpPr>
        <p:spPr>
          <a:xfrm>
            <a:off x="0" y="4457700"/>
            <a:ext cx="12192000" cy="2400300"/>
          </a:xfrm>
          <a:solidFill>
            <a:schemeClr val="accent1"/>
          </a:solidFill>
          <a:ln>
            <a:solidFill>
              <a:schemeClr val="accent1"/>
            </a:solidFill>
          </a:ln>
        </p:spPr>
        <p:txBody>
          <a:bodyPr/>
          <a:lstStyle/>
          <a:p>
            <a:endParaRPr lang="en-US" dirty="0"/>
          </a:p>
        </p:txBody>
      </p:sp>
      <p:sp>
        <p:nvSpPr>
          <p:cNvPr id="4" name="Footer Placeholder 3">
            <a:extLst>
              <a:ext uri="{FF2B5EF4-FFF2-40B4-BE49-F238E27FC236}">
                <a16:creationId xmlns:a16="http://schemas.microsoft.com/office/drawing/2014/main" id="{4B517C49-98A7-8C4C-9FDE-8C35AA4856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E2E38F6-C3AC-0941-AD31-F0F39330AA17}"/>
              </a:ext>
            </a:extLst>
          </p:cNvPr>
          <p:cNvSpPr>
            <a:spLocks noGrp="1"/>
          </p:cNvSpPr>
          <p:nvPr>
            <p:ph type="sldNum" sz="quarter" idx="12"/>
          </p:nvPr>
        </p:nvSpPr>
        <p:spPr/>
        <p:txBody>
          <a:bodyPr/>
          <a:lstStyle/>
          <a:p>
            <a:fld id="{02687363-2EE8-49C2-8012-C473CDA527DF}" type="slidenum">
              <a:rPr lang="en-US" smtClean="0"/>
              <a:t>17</a:t>
            </a:fld>
            <a:endParaRPr lang="en-US" dirty="0"/>
          </a:p>
        </p:txBody>
      </p:sp>
      <p:sp>
        <p:nvSpPr>
          <p:cNvPr id="7" name="TextBox 6"/>
          <p:cNvSpPr txBox="1"/>
          <p:nvPr/>
        </p:nvSpPr>
        <p:spPr>
          <a:xfrm>
            <a:off x="0" y="-114300"/>
            <a:ext cx="12192000" cy="2171700"/>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1977349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4965430" y="629268"/>
            <a:ext cx="6586491" cy="1286160"/>
          </a:xfrm>
        </p:spPr>
        <p:style>
          <a:lnRef idx="2">
            <a:schemeClr val="accent2">
              <a:shade val="50000"/>
            </a:schemeClr>
          </a:lnRef>
          <a:fillRef idx="1">
            <a:schemeClr val="accent2"/>
          </a:fillRef>
          <a:effectRef idx="0">
            <a:schemeClr val="accent2"/>
          </a:effectRef>
          <a:fontRef idx="minor">
            <a:schemeClr val="lt1"/>
          </a:fontRef>
        </p:style>
        <p:txBody>
          <a:bodyPr anchor="b">
            <a:normAutofit/>
          </a:bodyPr>
          <a:lstStyle/>
          <a:p>
            <a:r>
              <a:rPr lang="en-US" sz="4100"/>
              <a:t>SOME IDEAS FOR DEALING WITH DEBT </a:t>
            </a:r>
          </a:p>
        </p:txBody>
      </p:sp>
      <p:sp>
        <p:nvSpPr>
          <p:cNvPr id="10" name="Content Placeholder 9">
            <a:extLst>
              <a:ext uri="{FF2B5EF4-FFF2-40B4-BE49-F238E27FC236}">
                <a16:creationId xmlns:a16="http://schemas.microsoft.com/office/drawing/2014/main" id="{A9A1C512-82A4-4EFB-A02E-3BC035B2FAB2}"/>
              </a:ext>
            </a:extLst>
          </p:cNvPr>
          <p:cNvSpPr>
            <a:spLocks noGrp="1"/>
          </p:cNvSpPr>
          <p:nvPr>
            <p:ph idx="1"/>
          </p:nvPr>
        </p:nvSpPr>
        <p:spPr>
          <a:xfrm>
            <a:off x="4965430" y="2225045"/>
            <a:ext cx="7226550" cy="4632955"/>
          </a:xfrm>
        </p:spPr>
        <p:txBody>
          <a:bodyPr>
            <a:normAutofit/>
          </a:bodyPr>
          <a:lstStyle/>
          <a:p>
            <a:r>
              <a:rPr lang="en-US" sz="2000" dirty="0"/>
              <a:t>For court-related debts, explore payment plans, reductions, and waivers available under law.  </a:t>
            </a:r>
          </a:p>
          <a:p>
            <a:r>
              <a:rPr lang="en-US" sz="2000" dirty="0"/>
              <a:t>For other debts, negotiate a payment plan or debt reduction and/or a decrease in interest rate.  If these debts are in collection, talk to a lawyer to understand the potential impacts of settlement like tax issues, restarting the clock on old debts, best means to address the debt, etc. Contact Legal Aid for help!</a:t>
            </a:r>
          </a:p>
          <a:p>
            <a:r>
              <a:rPr lang="en-US" sz="2000" dirty="0"/>
              <a:t>Informal non-profit credit counseling agencies exist that may assist or advise you for a fee.  </a:t>
            </a:r>
            <a:r>
              <a:rPr lang="en-US" sz="2000" dirty="0">
                <a:hlinkClick r:id="rId2"/>
              </a:rPr>
              <a:t>www.nfcc.org/agency-locator</a:t>
            </a:r>
            <a:r>
              <a:rPr lang="en-US" sz="2000" dirty="0"/>
              <a:t>.  </a:t>
            </a:r>
            <a:r>
              <a:rPr lang="en-US" sz="2000" b="1" dirty="0"/>
              <a:t>Avoid for-profit businesses that promise more than they deliver</a:t>
            </a:r>
            <a:r>
              <a:rPr lang="en-US" sz="2000" dirty="0"/>
              <a:t>.  Don’t do an overall payment plan unless you </a:t>
            </a:r>
            <a:r>
              <a:rPr lang="en-US" sz="2000" i="1" dirty="0"/>
              <a:t>know </a:t>
            </a:r>
            <a:r>
              <a:rPr lang="en-US" sz="2000" dirty="0"/>
              <a:t>it will help your situation.</a:t>
            </a:r>
          </a:p>
          <a:p>
            <a:r>
              <a:rPr lang="en-US" sz="2000" dirty="0"/>
              <a:t>Bankruptcy may be an option . . . (</a:t>
            </a:r>
            <a:r>
              <a:rPr lang="en-US" sz="2000" i="1" dirty="0"/>
              <a:t>See</a:t>
            </a:r>
            <a:r>
              <a:rPr lang="en-US" sz="2000" dirty="0"/>
              <a:t> Slides and Handout)</a:t>
            </a:r>
          </a:p>
          <a:p>
            <a:pPr marL="0" indent="0">
              <a:buNone/>
            </a:pPr>
            <a:endParaRPr lang="en-US" sz="1600" dirty="0"/>
          </a:p>
          <a:p>
            <a:endParaRPr lang="en-US" sz="1600" dirty="0"/>
          </a:p>
        </p:txBody>
      </p:sp>
      <p:sp>
        <p:nvSpPr>
          <p:cNvPr id="2" name="Footer Placeholder 1">
            <a:extLst>
              <a:ext uri="{FF2B5EF4-FFF2-40B4-BE49-F238E27FC236}">
                <a16:creationId xmlns:a16="http://schemas.microsoft.com/office/drawing/2014/main" id="{A95C2CD9-3188-42DF-AFF5-6FB1CEF16BC8}"/>
              </a:ext>
            </a:extLst>
          </p:cNvPr>
          <p:cNvSpPr>
            <a:spLocks noGrp="1"/>
          </p:cNvSpPr>
          <p:nvPr>
            <p:ph type="ftr" sz="quarter" idx="11"/>
          </p:nvPr>
        </p:nvSpPr>
        <p:spPr>
          <a:xfrm>
            <a:off x="7924800" y="6561137"/>
            <a:ext cx="4114800" cy="296863"/>
          </a:xfrm>
        </p:spPr>
        <p:txBody>
          <a:bodyPr/>
          <a:lstStyle/>
          <a:p>
            <a:endParaRPr lang="en-US" dirty="0"/>
          </a:p>
        </p:txBody>
      </p:sp>
      <p:sp>
        <p:nvSpPr>
          <p:cNvPr id="5" name="Slide Number Placeholder 4">
            <a:extLst>
              <a:ext uri="{FF2B5EF4-FFF2-40B4-BE49-F238E27FC236}">
                <a16:creationId xmlns:a16="http://schemas.microsoft.com/office/drawing/2014/main" id="{06E6B91E-5595-4428-BCF9-424BE530127C}"/>
              </a:ext>
            </a:extLst>
          </p:cNvPr>
          <p:cNvSpPr>
            <a:spLocks noGrp="1"/>
          </p:cNvSpPr>
          <p:nvPr>
            <p:ph type="sldNum" sz="quarter" idx="12"/>
          </p:nvPr>
        </p:nvSpPr>
        <p:spPr/>
        <p:txBody>
          <a:bodyPr/>
          <a:lstStyle/>
          <a:p>
            <a:fld id="{02687363-2EE8-49C2-8012-C473CDA527DF}" type="slidenum">
              <a:rPr lang="en-US" smtClean="0"/>
              <a:t>18</a:t>
            </a:fld>
            <a:endParaRPr lang="en-US" dirty="0"/>
          </a:p>
        </p:txBody>
      </p:sp>
      <p:pic>
        <p:nvPicPr>
          <p:cNvPr id="3" name="Content Placeholder 2">
            <a:extLst>
              <a:ext uri="{FF2B5EF4-FFF2-40B4-BE49-F238E27FC236}">
                <a16:creationId xmlns:a16="http://schemas.microsoft.com/office/drawing/2014/main" id="{CD37AC1E-D557-4B72-9DFC-829E4819EBF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363" r="36942"/>
          <a:stretch/>
        </p:blipFill>
        <p:spPr>
          <a:xfrm>
            <a:off x="0" y="-451846"/>
            <a:ext cx="4635571" cy="6857990"/>
          </a:xfrm>
          <a:prstGeom prst="rect">
            <a:avLst/>
          </a:prstGeom>
          <a:effectLst/>
        </p:spPr>
        <p:style>
          <a:lnRef idx="1">
            <a:schemeClr val="accent1"/>
          </a:lnRef>
          <a:fillRef idx="2">
            <a:schemeClr val="accent1"/>
          </a:fillRef>
          <a:effectRef idx="1">
            <a:schemeClr val="accent1"/>
          </a:effectRef>
          <a:fontRef idx="minor">
            <a:schemeClr val="dk1"/>
          </a:fontRef>
        </p:style>
      </p:pic>
      <p:sp>
        <p:nvSpPr>
          <p:cNvPr id="9" name="TextBox 8">
            <a:extLst>
              <a:ext uri="{FF2B5EF4-FFF2-40B4-BE49-F238E27FC236}">
                <a16:creationId xmlns:a16="http://schemas.microsoft.com/office/drawing/2014/main" id="{ED4E2D20-FCA4-463B-9A3F-A2256B42B3AE}"/>
              </a:ext>
            </a:extLst>
          </p:cNvPr>
          <p:cNvSpPr txBox="1"/>
          <p:nvPr/>
        </p:nvSpPr>
        <p:spPr>
          <a:xfrm>
            <a:off x="647700" y="6478736"/>
            <a:ext cx="3345460" cy="230832"/>
          </a:xfrm>
          <a:prstGeom prst="rect">
            <a:avLst/>
          </a:prstGeom>
          <a:noFill/>
        </p:spPr>
        <p:txBody>
          <a:bodyPr wrap="square" rtlCol="0">
            <a:spAutoFit/>
          </a:bodyPr>
          <a:lstStyle/>
          <a:p>
            <a:r>
              <a:rPr lang="en-US" sz="900" dirty="0">
                <a:hlinkClick r:id="rId4" tooltip="https://www.thempra.org.uk/spdn/"/>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3139645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851B-3643-CE4D-8A86-F375B1F56A45}"/>
              </a:ext>
            </a:extLst>
          </p:cNvPr>
          <p:cNvSpPr>
            <a:spLocks noGrp="1"/>
          </p:cNvSpPr>
          <p:nvPr>
            <p:ph type="title"/>
          </p:nvPr>
        </p:nvSpPr>
        <p:spPr>
          <a:xfrm>
            <a:off x="638175" y="152400"/>
            <a:ext cx="10820399" cy="1972256"/>
          </a:xfrm>
          <a:solidFill>
            <a:schemeClr val="accent2"/>
          </a:solidFill>
        </p:spPr>
        <p:txBody>
          <a:bodyPr/>
          <a:lstStyle/>
          <a:p>
            <a:pPr algn="ctr"/>
            <a:r>
              <a:rPr lang="en-US" dirty="0">
                <a:solidFill>
                  <a:schemeClr val="bg1"/>
                </a:solidFill>
              </a:rPr>
              <a:t>Legal Aid Resources</a:t>
            </a:r>
          </a:p>
        </p:txBody>
      </p:sp>
      <p:sp>
        <p:nvSpPr>
          <p:cNvPr id="3" name="Content Placeholder 2">
            <a:extLst>
              <a:ext uri="{FF2B5EF4-FFF2-40B4-BE49-F238E27FC236}">
                <a16:creationId xmlns:a16="http://schemas.microsoft.com/office/drawing/2014/main" id="{745CBC90-DCCE-074F-999D-8AB6D9E2BF15}"/>
              </a:ext>
            </a:extLst>
          </p:cNvPr>
          <p:cNvSpPr>
            <a:spLocks noGrp="1"/>
          </p:cNvSpPr>
          <p:nvPr>
            <p:ph idx="1"/>
          </p:nvPr>
        </p:nvSpPr>
        <p:spPr/>
        <p:txBody>
          <a:bodyPr>
            <a:normAutofit/>
          </a:bodyPr>
          <a:lstStyle/>
          <a:p>
            <a:r>
              <a:rPr lang="en-US" dirty="0"/>
              <a:t>Depending upon your financial situation, you may wish to consult with an attorney at some point in the future. Here are some additional resources for pro bono (free) legal aid: </a:t>
            </a:r>
          </a:p>
          <a:p>
            <a:r>
              <a:rPr lang="en-US" dirty="0">
                <a:hlinkClick r:id="rId2"/>
              </a:rPr>
              <a:t>LawHelp.org</a:t>
            </a:r>
            <a:r>
              <a:rPr lang="en-US" dirty="0"/>
              <a:t> is the gateway to legal aid providers in every state.</a:t>
            </a:r>
          </a:p>
          <a:p>
            <a:r>
              <a:rPr lang="en-US" dirty="0">
                <a:hlinkClick r:id="rId3"/>
              </a:rPr>
              <a:t>FloridaLawHelp.org</a:t>
            </a:r>
            <a:r>
              <a:rPr lang="en-US" dirty="0"/>
              <a:t> is the gateway to Florida legal resources.</a:t>
            </a:r>
          </a:p>
          <a:p>
            <a:r>
              <a:rPr lang="en-US" dirty="0">
                <a:hlinkClick r:id="rId4"/>
              </a:rPr>
              <a:t>Florida Rural Legal Services</a:t>
            </a:r>
            <a:r>
              <a:rPr lang="en-US" dirty="0"/>
              <a:t> (provides high-quality civil legal services to address the special legal needs of migrant and seasonal farmworkers throughout Florida.)</a:t>
            </a:r>
          </a:p>
          <a:p>
            <a:r>
              <a:rPr lang="en-US" dirty="0">
                <a:hlinkClick r:id="rId5"/>
              </a:rPr>
              <a:t>Free Legal Answers</a:t>
            </a:r>
            <a:r>
              <a:rPr lang="en-US" dirty="0"/>
              <a:t> – This is a virtual legal advice clinic where you can ask a question and get an answer.</a:t>
            </a:r>
          </a:p>
          <a:p>
            <a:endParaRPr lang="en-US" dirty="0"/>
          </a:p>
        </p:txBody>
      </p:sp>
      <p:sp>
        <p:nvSpPr>
          <p:cNvPr id="4" name="Footer Placeholder 3">
            <a:extLst>
              <a:ext uri="{FF2B5EF4-FFF2-40B4-BE49-F238E27FC236}">
                <a16:creationId xmlns:a16="http://schemas.microsoft.com/office/drawing/2014/main" id="{69C3E3FF-A931-4444-8A7A-6BA19A2267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33BBBB-03AD-CC48-9352-E51EDF07CE88}"/>
              </a:ext>
            </a:extLst>
          </p:cNvPr>
          <p:cNvSpPr>
            <a:spLocks noGrp="1"/>
          </p:cNvSpPr>
          <p:nvPr>
            <p:ph type="sldNum" sz="quarter" idx="12"/>
          </p:nvPr>
        </p:nvSpPr>
        <p:spPr/>
        <p:txBody>
          <a:bodyPr/>
          <a:lstStyle/>
          <a:p>
            <a:fld id="{02687363-2EE8-49C2-8012-C473CDA527DF}" type="slidenum">
              <a:rPr lang="en-US" smtClean="0"/>
              <a:t>19</a:t>
            </a:fld>
            <a:endParaRPr lang="en-US" dirty="0"/>
          </a:p>
        </p:txBody>
      </p:sp>
    </p:spTree>
    <p:extLst>
      <p:ext uri="{BB962C8B-B14F-4D97-AF65-F5344CB8AC3E}">
        <p14:creationId xmlns:p14="http://schemas.microsoft.com/office/powerpoint/2010/main" val="746703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1" y="0"/>
            <a:ext cx="8129873" cy="1463829"/>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sz="3600" dirty="0">
                <a:solidFill>
                  <a:schemeClr val="bg1"/>
                </a:solidFill>
              </a:rPr>
              <a:t>PROGRAM STRUCTURE</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0" y="1463829"/>
            <a:ext cx="8129871" cy="5281195"/>
          </a:xfrm>
        </p:spPr>
        <p:style>
          <a:lnRef idx="1">
            <a:schemeClr val="accent1"/>
          </a:lnRef>
          <a:fillRef idx="2">
            <a:schemeClr val="accent1"/>
          </a:fillRef>
          <a:effectRef idx="1">
            <a:schemeClr val="accent1"/>
          </a:effectRef>
          <a:fontRef idx="minor">
            <a:schemeClr val="dk1"/>
          </a:fontRef>
        </p:style>
        <p:txBody>
          <a:bodyPr>
            <a:noAutofit/>
          </a:bodyPr>
          <a:lstStyle/>
          <a:p>
            <a:r>
              <a:rPr lang="en-US" dirty="0"/>
              <a:t>KEYNOTE BY BRIGADIER GENERAL &amp; U.S. BANKRUPTCY JUDGE, THE HONORABLE CHUCK WALKER.</a:t>
            </a:r>
          </a:p>
          <a:p>
            <a:pPr marL="0" indent="0">
              <a:buNone/>
            </a:pPr>
            <a:endParaRPr lang="en-US" dirty="0"/>
          </a:p>
          <a:p>
            <a:r>
              <a:rPr lang="en-US" dirty="0"/>
              <a:t>A POWER POINT ON IMPROVING YOUR FINANCIAL HEALTH.</a:t>
            </a:r>
          </a:p>
          <a:p>
            <a:pPr marL="0" indent="0">
              <a:buNone/>
            </a:pPr>
            <a:endParaRPr lang="en-US" dirty="0"/>
          </a:p>
          <a:p>
            <a:r>
              <a:rPr lang="en-US" dirty="0"/>
              <a:t>INDIVIDUAL MEETINGS WITH ATTORNEYS READY TO HELP IDENTIFY YOUR PRIORITIES AND ANY NEED FOR FURTHER LEGAL REPRESENTATION.</a:t>
            </a:r>
          </a:p>
        </p:txBody>
      </p:sp>
      <p:sp>
        <p:nvSpPr>
          <p:cNvPr id="2" name="Footer Placeholder 1">
            <a:extLst>
              <a:ext uri="{FF2B5EF4-FFF2-40B4-BE49-F238E27FC236}">
                <a16:creationId xmlns:a16="http://schemas.microsoft.com/office/drawing/2014/main" id="{0C35C8D2-F828-451F-8C8C-5016ED6844F3}"/>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0E351616-53D7-45A4-BC48-FB9A9E179F9E}"/>
              </a:ext>
            </a:extLst>
          </p:cNvPr>
          <p:cNvSpPr>
            <a:spLocks noGrp="1"/>
          </p:cNvSpPr>
          <p:nvPr>
            <p:ph type="sldNum" sz="quarter" idx="12"/>
          </p:nvPr>
        </p:nvSpPr>
        <p:spPr/>
        <p:txBody>
          <a:bodyPr/>
          <a:lstStyle/>
          <a:p>
            <a:fld id="{02687363-2EE8-49C2-8012-C473CDA527DF}" type="slidenum">
              <a:rPr lang="en-US" smtClean="0"/>
              <a:t>2</a:t>
            </a:fld>
            <a:endParaRPr lang="en-US" dirty="0"/>
          </a:p>
        </p:txBody>
      </p:sp>
      <p:pic>
        <p:nvPicPr>
          <p:cNvPr id="8" name="Picture 7">
            <a:extLst>
              <a:ext uri="{FF2B5EF4-FFF2-40B4-BE49-F238E27FC236}">
                <a16:creationId xmlns:a16="http://schemas.microsoft.com/office/drawing/2014/main" id="{1C27FD7A-91DF-4034-8DD0-B139679DB9C7}"/>
              </a:ext>
            </a:extLst>
          </p:cNvPr>
          <p:cNvPicPr>
            <a:picLocks noChangeAspect="1"/>
          </p:cNvPicPr>
          <p:nvPr/>
        </p:nvPicPr>
        <p:blipFill rotWithShape="1">
          <a:blip r:embed="rId2">
            <a:extLst>
              <a:ext uri="{28A0092B-C50C-407E-A947-70E740481C1C}">
                <a14:useLocalDpi xmlns:a14="http://schemas.microsoft.com/office/drawing/2010/main" val="0"/>
              </a:ext>
            </a:extLst>
          </a:blip>
          <a:srcRect r="10593"/>
          <a:stretch/>
        </p:blipFill>
        <p:spPr>
          <a:xfrm>
            <a:off x="8129873" y="10"/>
            <a:ext cx="4062128" cy="6857990"/>
          </a:xfrm>
          <a:prstGeom prst="rect">
            <a:avLst/>
          </a:prstGeom>
        </p:spPr>
      </p:pic>
    </p:spTree>
    <p:extLst>
      <p:ext uri="{BB962C8B-B14F-4D97-AF65-F5344CB8AC3E}">
        <p14:creationId xmlns:p14="http://schemas.microsoft.com/office/powerpoint/2010/main" val="3512021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378069" y="440081"/>
            <a:ext cx="6947403" cy="1727567"/>
          </a:xfr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3700" dirty="0">
                <a:solidFill>
                  <a:srgbClr val="FFFFFF"/>
                </a:solidFill>
              </a:rPr>
              <a:t>USE CREDIT CARDS </a:t>
            </a:r>
            <a:r>
              <a:rPr lang="en-US" sz="3700" i="1" u="sng" dirty="0">
                <a:solidFill>
                  <a:srgbClr val="FFFFFF"/>
                </a:solidFill>
              </a:rPr>
              <a:t>RESPONSIBLY</a:t>
            </a:r>
            <a:r>
              <a:rPr lang="en-US" sz="3700" i="1" dirty="0">
                <a:solidFill>
                  <a:srgbClr val="FFFFFF"/>
                </a:solidFill>
              </a:rPr>
              <a:t> </a:t>
            </a:r>
            <a:r>
              <a:rPr lang="en-US" sz="3700" dirty="0">
                <a:solidFill>
                  <a:srgbClr val="FFFFFF"/>
                </a:solidFill>
              </a:rPr>
              <a:t>TO IMPROVE YOUR CREDIT RATING </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7556185" y="0"/>
            <a:ext cx="4306688" cy="6745024"/>
          </a:xfrm>
        </p:spPr>
        <p:style>
          <a:lnRef idx="1">
            <a:schemeClr val="accent1"/>
          </a:lnRef>
          <a:fillRef idx="2">
            <a:schemeClr val="accent1"/>
          </a:fillRef>
          <a:effectRef idx="1">
            <a:schemeClr val="accent1"/>
          </a:effectRef>
          <a:fontRef idx="minor">
            <a:schemeClr val="dk1"/>
          </a:fontRef>
        </p:style>
        <p:txBody>
          <a:bodyPr anchor="ctr">
            <a:noAutofit/>
          </a:bodyPr>
          <a:lstStyle/>
          <a:p>
            <a:r>
              <a:rPr lang="en-US" sz="2000" dirty="0">
                <a:solidFill>
                  <a:schemeClr val="tx1"/>
                </a:solidFill>
              </a:rPr>
              <a:t>Rebuild your credit and improve your credit rating by responsibly using a credit card to pay regular monthly expenses.  </a:t>
            </a:r>
          </a:p>
          <a:p>
            <a:r>
              <a:rPr lang="en-US" sz="2000" dirty="0">
                <a:solidFill>
                  <a:schemeClr val="tx1"/>
                </a:solidFill>
              </a:rPr>
              <a:t> You may need to start with a “secured card” (i.e. , a credit card with a limit that is tied to a restricted deposit of funds).</a:t>
            </a:r>
          </a:p>
          <a:p>
            <a:r>
              <a:rPr lang="en-US" sz="2000" dirty="0">
                <a:solidFill>
                  <a:schemeClr val="tx1"/>
                </a:solidFill>
              </a:rPr>
              <a:t>Shop and compare annual fees, late fees, balance transfer fees, over balance fees, cash advance fees, and interest rates. (</a:t>
            </a:r>
            <a:r>
              <a:rPr lang="en-US" sz="2000" dirty="0">
                <a:solidFill>
                  <a:schemeClr val="tx1"/>
                </a:solidFill>
                <a:hlinkClick r:id="rId2"/>
              </a:rPr>
              <a:t>https://www.nerdwallet.com/compare/credit-cards</a:t>
            </a:r>
            <a:r>
              <a:rPr lang="en-US" sz="2000" dirty="0">
                <a:solidFill>
                  <a:schemeClr val="tx1"/>
                </a:solidFill>
              </a:rPr>
              <a:t>)</a:t>
            </a:r>
          </a:p>
          <a:p>
            <a:r>
              <a:rPr lang="en-US" sz="2000" dirty="0">
                <a:solidFill>
                  <a:schemeClr val="tx1"/>
                </a:solidFill>
              </a:rPr>
              <a:t>The cardinal rule is to PAY YOUR BALANCE IN FULL EVERY MONTH!  Then you will not pay any interest.</a:t>
            </a:r>
          </a:p>
          <a:p>
            <a:r>
              <a:rPr lang="en-US" sz="2000" dirty="0">
                <a:solidFill>
                  <a:schemeClr val="tx1"/>
                </a:solidFill>
              </a:rPr>
              <a:t>DON’T BUY THINGS YOU CANNOT AFFORD WITH YOUR CREDIT CARD. </a:t>
            </a:r>
          </a:p>
          <a:p>
            <a:r>
              <a:rPr lang="en-US" sz="2000" dirty="0">
                <a:solidFill>
                  <a:schemeClr val="tx1"/>
                </a:solidFill>
              </a:rPr>
              <a:t>If you cannot follow these rules, stick to a secured card until you can.  </a:t>
            </a:r>
          </a:p>
        </p:txBody>
      </p:sp>
      <p:sp>
        <p:nvSpPr>
          <p:cNvPr id="2" name="Footer Placeholder 1">
            <a:extLst>
              <a:ext uri="{FF2B5EF4-FFF2-40B4-BE49-F238E27FC236}">
                <a16:creationId xmlns:a16="http://schemas.microsoft.com/office/drawing/2014/main" id="{499A71CC-F687-4EB5-A705-5DA3D261368F}"/>
              </a:ext>
            </a:extLst>
          </p:cNvPr>
          <p:cNvSpPr>
            <a:spLocks noGrp="1"/>
          </p:cNvSpPr>
          <p:nvPr>
            <p:ph type="ftr" sz="quarter" idx="11"/>
          </p:nvPr>
        </p:nvSpPr>
        <p:spPr>
          <a:xfrm>
            <a:off x="1539369" y="6538305"/>
            <a:ext cx="5901459" cy="137160"/>
          </a:xfrm>
        </p:spPr>
        <p:txBody>
          <a:bodyPr/>
          <a:lstStyle/>
          <a:p>
            <a:endParaRPr lang="en-US" dirty="0"/>
          </a:p>
        </p:txBody>
      </p:sp>
      <p:sp>
        <p:nvSpPr>
          <p:cNvPr id="3" name="Slide Number Placeholder 2">
            <a:extLst>
              <a:ext uri="{FF2B5EF4-FFF2-40B4-BE49-F238E27FC236}">
                <a16:creationId xmlns:a16="http://schemas.microsoft.com/office/drawing/2014/main" id="{320626C9-8264-4A98-BB16-F27EE23791E1}"/>
              </a:ext>
            </a:extLst>
          </p:cNvPr>
          <p:cNvSpPr>
            <a:spLocks noGrp="1"/>
          </p:cNvSpPr>
          <p:nvPr>
            <p:ph type="sldNum" sz="quarter" idx="12"/>
          </p:nvPr>
        </p:nvSpPr>
        <p:spPr/>
        <p:txBody>
          <a:bodyPr/>
          <a:lstStyle/>
          <a:p>
            <a:fld id="{02687363-2EE8-49C2-8012-C473CDA527DF}" type="slidenum">
              <a:rPr lang="en-US" smtClean="0"/>
              <a:t>20</a:t>
            </a:fld>
            <a:endParaRPr lang="en-US" dirty="0"/>
          </a:p>
        </p:txBody>
      </p:sp>
      <p:pic>
        <p:nvPicPr>
          <p:cNvPr id="17" name="Picture 16">
            <a:extLst>
              <a:ext uri="{FF2B5EF4-FFF2-40B4-BE49-F238E27FC236}">
                <a16:creationId xmlns:a16="http://schemas.microsoft.com/office/drawing/2014/main" id="{C4AD7AA9-6A50-4A18-B734-B6BB8948CFF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762" r="6361" b="4"/>
          <a:stretch/>
        </p:blipFill>
        <p:spPr>
          <a:xfrm>
            <a:off x="664555" y="2701357"/>
            <a:ext cx="3611880" cy="3519761"/>
          </a:xfrm>
          <a:prstGeom prst="rect">
            <a:avLst/>
          </a:prstGeom>
        </p:spPr>
      </p:pic>
      <p:sp>
        <p:nvSpPr>
          <p:cNvPr id="27" name="TextBox 26">
            <a:extLst>
              <a:ext uri="{FF2B5EF4-FFF2-40B4-BE49-F238E27FC236}">
                <a16:creationId xmlns:a16="http://schemas.microsoft.com/office/drawing/2014/main" id="{F6C90B5B-1464-4C0D-8A23-F42A3B095BBD}"/>
              </a:ext>
            </a:extLst>
          </p:cNvPr>
          <p:cNvSpPr txBox="1"/>
          <p:nvPr/>
        </p:nvSpPr>
        <p:spPr>
          <a:xfrm>
            <a:off x="4615864" y="3172937"/>
            <a:ext cx="2311409" cy="646331"/>
          </a:xfrm>
          <a:prstGeom prst="rect">
            <a:avLst/>
          </a:prstGeom>
          <a:solidFill>
            <a:schemeClr val="accent2"/>
          </a:solidFill>
        </p:spPr>
        <p:txBody>
          <a:bodyPr wrap="square" rtlCol="0">
            <a:spAutoFit/>
          </a:bodyPr>
          <a:lstStyle/>
          <a:p>
            <a:r>
              <a:rPr lang="en-US" dirty="0"/>
              <a:t>PAY IN FULL EACH MONTH!</a:t>
            </a:r>
          </a:p>
        </p:txBody>
      </p:sp>
      <p:sp>
        <p:nvSpPr>
          <p:cNvPr id="34" name="TextBox 33">
            <a:extLst>
              <a:ext uri="{FF2B5EF4-FFF2-40B4-BE49-F238E27FC236}">
                <a16:creationId xmlns:a16="http://schemas.microsoft.com/office/drawing/2014/main" id="{BF0C270F-237E-4BDC-BE67-4F6482E328BF}"/>
              </a:ext>
            </a:extLst>
          </p:cNvPr>
          <p:cNvSpPr txBox="1"/>
          <p:nvPr/>
        </p:nvSpPr>
        <p:spPr>
          <a:xfrm>
            <a:off x="4318765" y="4886685"/>
            <a:ext cx="2957766" cy="646331"/>
          </a:xfrm>
          <a:prstGeom prst="rect">
            <a:avLst/>
          </a:prstGeom>
          <a:solidFill>
            <a:schemeClr val="accent2"/>
          </a:solidFill>
        </p:spPr>
        <p:txBody>
          <a:bodyPr wrap="square" rtlCol="0">
            <a:spAutoFit/>
          </a:bodyPr>
          <a:lstStyle/>
          <a:p>
            <a:r>
              <a:rPr lang="en-US" dirty="0"/>
              <a:t>DON’T BUY STUFF YOU DON’T NEED! </a:t>
            </a:r>
          </a:p>
        </p:txBody>
      </p:sp>
      <p:sp>
        <p:nvSpPr>
          <p:cNvPr id="40" name="TextBox 39">
            <a:extLst>
              <a:ext uri="{FF2B5EF4-FFF2-40B4-BE49-F238E27FC236}">
                <a16:creationId xmlns:a16="http://schemas.microsoft.com/office/drawing/2014/main" id="{27B3B764-9458-4A08-9A6C-1206F7F859E7}"/>
              </a:ext>
            </a:extLst>
          </p:cNvPr>
          <p:cNvSpPr txBox="1"/>
          <p:nvPr/>
        </p:nvSpPr>
        <p:spPr>
          <a:xfrm>
            <a:off x="4824841" y="4011664"/>
            <a:ext cx="1893454" cy="646331"/>
          </a:xfrm>
          <a:prstGeom prst="rect">
            <a:avLst/>
          </a:prstGeom>
          <a:solidFill>
            <a:schemeClr val="accent2"/>
          </a:solidFill>
        </p:spPr>
        <p:txBody>
          <a:bodyPr wrap="square" rtlCol="0">
            <a:spAutoFit/>
          </a:bodyPr>
          <a:lstStyle/>
          <a:p>
            <a:r>
              <a:rPr lang="en-US" dirty="0"/>
              <a:t>READ THE FINE PRINT!</a:t>
            </a:r>
          </a:p>
        </p:txBody>
      </p:sp>
      <p:sp>
        <p:nvSpPr>
          <p:cNvPr id="43" name="TextBox 42">
            <a:extLst>
              <a:ext uri="{FF2B5EF4-FFF2-40B4-BE49-F238E27FC236}">
                <a16:creationId xmlns:a16="http://schemas.microsoft.com/office/drawing/2014/main" id="{2B66A97F-28D5-4D82-8A83-489FA6F5A1D4}"/>
              </a:ext>
            </a:extLst>
          </p:cNvPr>
          <p:cNvSpPr txBox="1"/>
          <p:nvPr/>
        </p:nvSpPr>
        <p:spPr>
          <a:xfrm>
            <a:off x="4525818" y="5688770"/>
            <a:ext cx="2401455" cy="369332"/>
          </a:xfrm>
          <a:prstGeom prst="rect">
            <a:avLst/>
          </a:prstGeom>
          <a:solidFill>
            <a:schemeClr val="accent2"/>
          </a:solidFill>
        </p:spPr>
        <p:txBody>
          <a:bodyPr wrap="square" rtlCol="0">
            <a:spAutoFit/>
          </a:bodyPr>
          <a:lstStyle/>
          <a:p>
            <a:r>
              <a:rPr lang="en-US" dirty="0"/>
              <a:t>BUILD YOUR CREDIT!</a:t>
            </a:r>
          </a:p>
        </p:txBody>
      </p:sp>
      <p:sp>
        <p:nvSpPr>
          <p:cNvPr id="13" name="TextBox 12">
            <a:extLst>
              <a:ext uri="{FF2B5EF4-FFF2-40B4-BE49-F238E27FC236}">
                <a16:creationId xmlns:a16="http://schemas.microsoft.com/office/drawing/2014/main" id="{518C3FC9-1C72-412D-BFF5-A61E62425A28}"/>
              </a:ext>
            </a:extLst>
          </p:cNvPr>
          <p:cNvSpPr txBox="1"/>
          <p:nvPr/>
        </p:nvSpPr>
        <p:spPr>
          <a:xfrm>
            <a:off x="1186005" y="6356350"/>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ringling.libguides.com/c.php?g=501081&amp;p=3431486">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1402806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617031" y="132646"/>
            <a:ext cx="11138209" cy="1481188"/>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sz="4000" dirty="0">
                <a:solidFill>
                  <a:schemeClr val="tx1"/>
                </a:solidFill>
              </a:rPr>
              <a:t>REPAYING LOANS MAY ALSO IMPROVE YOUR CREDIT SCORE BUT ONLY IF YOU PAY ON TIME!</a:t>
            </a:r>
          </a:p>
        </p:txBody>
      </p:sp>
      <p:sp>
        <p:nvSpPr>
          <p:cNvPr id="16" name="Content Placeholder 9">
            <a:extLst>
              <a:ext uri="{FF2B5EF4-FFF2-40B4-BE49-F238E27FC236}">
                <a16:creationId xmlns:a16="http://schemas.microsoft.com/office/drawing/2014/main" id="{14148C8E-4270-451B-8DEE-BA5E8D4CAE81}"/>
              </a:ext>
            </a:extLst>
          </p:cNvPr>
          <p:cNvSpPr>
            <a:spLocks noGrp="1"/>
          </p:cNvSpPr>
          <p:nvPr>
            <p:ph idx="1"/>
          </p:nvPr>
        </p:nvSpPr>
        <p:spPr>
          <a:xfrm>
            <a:off x="617032" y="1613834"/>
            <a:ext cx="6642750" cy="4898478"/>
          </a:xfrm>
        </p:spPr>
        <p:txBody>
          <a:bodyPr>
            <a:normAutofit fontScale="92500"/>
          </a:bodyPr>
          <a:lstStyle/>
          <a:p>
            <a:pPr marL="0" indent="0">
              <a:lnSpc>
                <a:spcPct val="100000"/>
              </a:lnSpc>
              <a:buNone/>
            </a:pPr>
            <a:br>
              <a:rPr lang="en-US" sz="3000" dirty="0"/>
            </a:br>
            <a:r>
              <a:rPr lang="en-US" sz="3000" dirty="0"/>
              <a:t>Before signing loan documents, fully understand your loan terms, including:</a:t>
            </a:r>
          </a:p>
          <a:p>
            <a:pPr lvl="1">
              <a:lnSpc>
                <a:spcPct val="100000"/>
              </a:lnSpc>
            </a:pPr>
            <a:r>
              <a:rPr lang="en-US" sz="3000" dirty="0"/>
              <a:t>Upfront loan fees</a:t>
            </a:r>
          </a:p>
          <a:p>
            <a:pPr lvl="1">
              <a:lnSpc>
                <a:spcPct val="100000"/>
              </a:lnSpc>
            </a:pPr>
            <a:r>
              <a:rPr lang="en-US" sz="3000" dirty="0"/>
              <a:t>Interest rate(s) – does the rate change?</a:t>
            </a:r>
          </a:p>
          <a:p>
            <a:pPr lvl="1">
              <a:lnSpc>
                <a:spcPct val="100000"/>
              </a:lnSpc>
            </a:pPr>
            <a:r>
              <a:rPr lang="en-US" sz="3000" dirty="0"/>
              <a:t>Repayment schedule</a:t>
            </a:r>
          </a:p>
          <a:p>
            <a:pPr lvl="1">
              <a:lnSpc>
                <a:spcPct val="100000"/>
              </a:lnSpc>
            </a:pPr>
            <a:r>
              <a:rPr lang="en-US" sz="3000" dirty="0"/>
              <a:t>Default Provisions</a:t>
            </a:r>
          </a:p>
          <a:p>
            <a:pPr lvl="1">
              <a:lnSpc>
                <a:spcPct val="100000"/>
              </a:lnSpc>
            </a:pPr>
            <a:r>
              <a:rPr lang="en-US" sz="3000" dirty="0"/>
              <a:t>Total cost of loan over its term</a:t>
            </a:r>
          </a:p>
          <a:p>
            <a:pPr lvl="1">
              <a:lnSpc>
                <a:spcPct val="100000"/>
              </a:lnSpc>
            </a:pPr>
            <a:r>
              <a:rPr lang="en-US" sz="3000" dirty="0"/>
              <a:t>Any co-signor requirements</a:t>
            </a:r>
          </a:p>
          <a:p>
            <a:pPr lvl="1">
              <a:lnSpc>
                <a:spcPct val="100000"/>
              </a:lnSpc>
            </a:pPr>
            <a:r>
              <a:rPr lang="en-US" sz="3000" dirty="0"/>
              <a:t>Read EVERYTHING before you sign!</a:t>
            </a:r>
          </a:p>
        </p:txBody>
      </p:sp>
      <p:sp>
        <p:nvSpPr>
          <p:cNvPr id="2" name="Footer Placeholder 1">
            <a:extLst>
              <a:ext uri="{FF2B5EF4-FFF2-40B4-BE49-F238E27FC236}">
                <a16:creationId xmlns:a16="http://schemas.microsoft.com/office/drawing/2014/main" id="{F8833A08-B73F-49E5-9F28-98BB8B1FD21E}"/>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A2ACFCDE-8CDC-407F-822F-D9A00745185F}"/>
              </a:ext>
            </a:extLst>
          </p:cNvPr>
          <p:cNvSpPr>
            <a:spLocks noGrp="1"/>
          </p:cNvSpPr>
          <p:nvPr>
            <p:ph type="sldNum" sz="quarter" idx="12"/>
          </p:nvPr>
        </p:nvSpPr>
        <p:spPr/>
        <p:txBody>
          <a:bodyPr/>
          <a:lstStyle/>
          <a:p>
            <a:fld id="{02687363-2EE8-49C2-8012-C473CDA527DF}" type="slidenum">
              <a:rPr lang="en-US" smtClean="0"/>
              <a:t>21</a:t>
            </a:fld>
            <a:endParaRPr lang="en-US" dirty="0"/>
          </a:p>
        </p:txBody>
      </p:sp>
      <p:pic>
        <p:nvPicPr>
          <p:cNvPr id="6" name="Google Shape;457;p54">
            <a:extLst>
              <a:ext uri="{FF2B5EF4-FFF2-40B4-BE49-F238E27FC236}">
                <a16:creationId xmlns:a16="http://schemas.microsoft.com/office/drawing/2014/main" id="{E63D3EE2-21DD-4E36-B52E-AF047DBA9D4F}"/>
              </a:ext>
            </a:extLst>
          </p:cNvPr>
          <p:cNvPicPr preferRelativeResize="0">
            <a:picLocks/>
          </p:cNvPicPr>
          <p:nvPr/>
        </p:nvPicPr>
        <p:blipFill rotWithShape="1">
          <a:blip r:embed="rId2"/>
          <a:srcRect t="15858" r="2" b="8578"/>
          <a:stretch/>
        </p:blipFill>
        <p:spPr>
          <a:xfrm>
            <a:off x="7078319" y="1847128"/>
            <a:ext cx="4676921" cy="3179336"/>
          </a:xfrm>
          <a:prstGeom prst="rect">
            <a:avLst/>
          </a:prstGeom>
          <a:solidFill>
            <a:srgbClr val="DDDDDD"/>
          </a:solidFill>
        </p:spPr>
      </p:pic>
      <p:sp>
        <p:nvSpPr>
          <p:cNvPr id="7" name="TextBox 6">
            <a:extLst>
              <a:ext uri="{FF2B5EF4-FFF2-40B4-BE49-F238E27FC236}">
                <a16:creationId xmlns:a16="http://schemas.microsoft.com/office/drawing/2014/main" id="{E8D671DC-5810-479E-8C54-B825845146B2}"/>
              </a:ext>
            </a:extLst>
          </p:cNvPr>
          <p:cNvSpPr txBox="1"/>
          <p:nvPr/>
        </p:nvSpPr>
        <p:spPr>
          <a:xfrm>
            <a:off x="7232378" y="5372152"/>
            <a:ext cx="4368801" cy="954107"/>
          </a:xfrm>
          <a:prstGeom prst="rect">
            <a:avLst/>
          </a:prstGeom>
          <a:solidFill>
            <a:schemeClr val="accent2"/>
          </a:solidFill>
        </p:spPr>
        <p:txBody>
          <a:bodyPr wrap="square" rtlCol="0">
            <a:spAutoFit/>
          </a:bodyPr>
          <a:lstStyle/>
          <a:p>
            <a:pPr algn="ctr"/>
            <a:r>
              <a:rPr lang="en-US" sz="2800" dirty="0"/>
              <a:t>SHOP FOR THE BEST LOAN TERMS!</a:t>
            </a:r>
          </a:p>
        </p:txBody>
      </p:sp>
      <p:sp>
        <p:nvSpPr>
          <p:cNvPr id="9" name="TextBox 8">
            <a:extLst>
              <a:ext uri="{FF2B5EF4-FFF2-40B4-BE49-F238E27FC236}">
                <a16:creationId xmlns:a16="http://schemas.microsoft.com/office/drawing/2014/main" id="{7EABCA8B-7421-4D52-AEDF-951007406BEA}"/>
              </a:ext>
            </a:extLst>
          </p:cNvPr>
          <p:cNvSpPr txBox="1"/>
          <p:nvPr/>
        </p:nvSpPr>
        <p:spPr>
          <a:xfrm>
            <a:off x="8153400" y="5099280"/>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ringling.libguides.com/c.php?g=501081&amp;p=3431486">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841942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495266" y="320599"/>
            <a:ext cx="11232866" cy="130644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4000" dirty="0">
                <a:solidFill>
                  <a:schemeClr val="bg1"/>
                </a:solidFill>
              </a:rPr>
              <a:t>COMMENTS ON USING STUDENT LOANS FOR FUTURE EDUCATION/TRAINING COSTS </a:t>
            </a:r>
          </a:p>
        </p:txBody>
      </p:sp>
      <p:sp>
        <p:nvSpPr>
          <p:cNvPr id="10" name="Content Placeholder 9">
            <a:extLst>
              <a:ext uri="{FF2B5EF4-FFF2-40B4-BE49-F238E27FC236}">
                <a16:creationId xmlns:a16="http://schemas.microsoft.com/office/drawing/2014/main" id="{4A5C1EFC-0A84-4A95-B740-4E100FF8DB04}"/>
              </a:ext>
            </a:extLst>
          </p:cNvPr>
          <p:cNvSpPr>
            <a:spLocks noGrp="1"/>
          </p:cNvSpPr>
          <p:nvPr>
            <p:ph idx="1"/>
          </p:nvPr>
        </p:nvSpPr>
        <p:spPr>
          <a:xfrm>
            <a:off x="495266" y="1647245"/>
            <a:ext cx="6685629" cy="5050273"/>
          </a:xfrm>
          <a:solidFill>
            <a:schemeClr val="accent1">
              <a:lumMod val="60000"/>
              <a:lumOff val="40000"/>
            </a:schemeClr>
          </a:solidFill>
        </p:spPr>
        <p:txBody>
          <a:bodyPr>
            <a:normAutofit fontScale="85000" lnSpcReduction="20000"/>
          </a:bodyPr>
          <a:lstStyle/>
          <a:p>
            <a:pPr marL="0" indent="0">
              <a:buNone/>
            </a:pPr>
            <a:r>
              <a:rPr lang="en-US" sz="3300" dirty="0"/>
              <a:t>DO THESE THINGS IN THIS ORDER . . .</a:t>
            </a:r>
          </a:p>
          <a:p>
            <a:pPr marL="914400" lvl="1" indent="-457200">
              <a:buAutoNum type="arabicParenR"/>
            </a:pPr>
            <a:r>
              <a:rPr lang="en-US" sz="2800" dirty="0"/>
              <a:t>Research ways to minimize costs – public school, junior college, shared housing</a:t>
            </a:r>
          </a:p>
          <a:p>
            <a:pPr marL="914400" lvl="1" indent="-457200">
              <a:buAutoNum type="arabicParenR"/>
            </a:pPr>
            <a:r>
              <a:rPr lang="en-US" sz="2800" dirty="0"/>
              <a:t>Work and save money before starting, if you can.</a:t>
            </a:r>
          </a:p>
          <a:p>
            <a:pPr marL="914400" lvl="1" indent="-457200">
              <a:buAutoNum type="arabicParenR"/>
            </a:pPr>
            <a:r>
              <a:rPr lang="en-US" sz="2800" dirty="0"/>
              <a:t>Maximize use of fund sources other than student loans like grants, scholarships, and available veteran’s benefits.</a:t>
            </a:r>
          </a:p>
          <a:p>
            <a:pPr marL="914400" lvl="1" indent="-457200">
              <a:buAutoNum type="arabicParenR"/>
            </a:pPr>
            <a:r>
              <a:rPr lang="en-US" sz="2800" dirty="0"/>
              <a:t>Apply for federal student loans before considering private loans. Remember to look at the loan terms and shop around.</a:t>
            </a:r>
          </a:p>
          <a:p>
            <a:pPr marL="914400" lvl="1" indent="-457200">
              <a:buFont typeface="Arial" panose="020B0604020202020204" pitchFamily="34" charset="0"/>
              <a:buAutoNum type="arabicParenR"/>
            </a:pPr>
            <a:r>
              <a:rPr lang="en-US" sz="2800" dirty="0"/>
              <a:t>STUDENT LOANS SHOULD BE </a:t>
            </a:r>
            <a:r>
              <a:rPr lang="en-US" sz="2800" u="sng" dirty="0"/>
              <a:t>USED LAST</a:t>
            </a:r>
            <a:r>
              <a:rPr lang="en-US" sz="2800" dirty="0"/>
              <a:t> AND ONLY FOR ABSOLUTE NECESSITIES!</a:t>
            </a:r>
          </a:p>
          <a:p>
            <a:pPr marL="914400" lvl="1" indent="-457200">
              <a:buFont typeface="Arial" panose="020B0604020202020204" pitchFamily="34" charset="0"/>
              <a:buAutoNum type="arabicParenR"/>
            </a:pPr>
            <a:r>
              <a:rPr lang="en-US" sz="2800" b="1" dirty="0"/>
              <a:t>ONLY USE PRIVATE STUDENT LOANS AS A LAST RESORT.</a:t>
            </a:r>
            <a:br>
              <a:rPr lang="en-US" sz="2800" dirty="0"/>
            </a:br>
            <a:endParaRPr lang="en-US" sz="2800" dirty="0"/>
          </a:p>
          <a:p>
            <a:pPr marL="457200" lvl="1" indent="0">
              <a:buNone/>
            </a:pPr>
            <a:endParaRPr lang="en-US" sz="2800" dirty="0"/>
          </a:p>
          <a:p>
            <a:pPr marL="914400" lvl="1" indent="-457200">
              <a:buAutoNum type="arabicParenR"/>
            </a:pPr>
            <a:endParaRPr lang="en-US" sz="2800" dirty="0"/>
          </a:p>
          <a:p>
            <a:pPr marL="914400" lvl="1" indent="-457200">
              <a:buAutoNum type="arabicParenR"/>
            </a:pPr>
            <a:endParaRPr lang="en-US" sz="2000" dirty="0"/>
          </a:p>
        </p:txBody>
      </p:sp>
      <p:sp>
        <p:nvSpPr>
          <p:cNvPr id="2" name="Footer Placeholder 1">
            <a:extLst>
              <a:ext uri="{FF2B5EF4-FFF2-40B4-BE49-F238E27FC236}">
                <a16:creationId xmlns:a16="http://schemas.microsoft.com/office/drawing/2014/main" id="{774CE65D-6302-4DFD-A646-BFFD3C67D3D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9069CB5-7A1C-4542-B310-7CD34DB0AF65}"/>
              </a:ext>
            </a:extLst>
          </p:cNvPr>
          <p:cNvSpPr>
            <a:spLocks noGrp="1"/>
          </p:cNvSpPr>
          <p:nvPr>
            <p:ph type="sldNum" sz="quarter" idx="12"/>
          </p:nvPr>
        </p:nvSpPr>
        <p:spPr/>
        <p:txBody>
          <a:bodyPr/>
          <a:lstStyle/>
          <a:p>
            <a:fld id="{02687363-2EE8-49C2-8012-C473CDA527DF}" type="slidenum">
              <a:rPr lang="en-US" smtClean="0"/>
              <a:t>22</a:t>
            </a:fld>
            <a:endParaRPr lang="en-US" dirty="0"/>
          </a:p>
        </p:txBody>
      </p:sp>
      <p:pic>
        <p:nvPicPr>
          <p:cNvPr id="3" name="Content Placeholder 2">
            <a:extLst>
              <a:ext uri="{FF2B5EF4-FFF2-40B4-BE49-F238E27FC236}">
                <a16:creationId xmlns:a16="http://schemas.microsoft.com/office/drawing/2014/main" id="{7B2B593E-0616-4DBD-9579-D4CD734FC96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422" r="6965"/>
          <a:stretch/>
        </p:blipFill>
        <p:spPr>
          <a:xfrm>
            <a:off x="7399037" y="1674801"/>
            <a:ext cx="4297697" cy="3656767"/>
          </a:xfrm>
          <a:prstGeom prst="rect">
            <a:avLst/>
          </a:prstGeom>
        </p:spPr>
        <p:style>
          <a:lnRef idx="1">
            <a:schemeClr val="accent1"/>
          </a:lnRef>
          <a:fillRef idx="2">
            <a:schemeClr val="accent1"/>
          </a:fillRef>
          <a:effectRef idx="1">
            <a:schemeClr val="accent1"/>
          </a:effectRef>
          <a:fontRef idx="minor">
            <a:schemeClr val="dk1"/>
          </a:fontRef>
        </p:style>
      </p:pic>
      <p:sp>
        <p:nvSpPr>
          <p:cNvPr id="11" name="TextBox 10">
            <a:extLst>
              <a:ext uri="{FF2B5EF4-FFF2-40B4-BE49-F238E27FC236}">
                <a16:creationId xmlns:a16="http://schemas.microsoft.com/office/drawing/2014/main" id="{B0EE8ACE-6BB4-4205-8679-71739C3644FA}"/>
              </a:ext>
            </a:extLst>
          </p:cNvPr>
          <p:cNvSpPr txBox="1"/>
          <p:nvPr/>
        </p:nvSpPr>
        <p:spPr>
          <a:xfrm>
            <a:off x="7328051" y="5633119"/>
            <a:ext cx="4297697" cy="1200329"/>
          </a:xfrm>
          <a:prstGeom prst="rect">
            <a:avLst/>
          </a:prstGeom>
          <a:solidFill>
            <a:schemeClr val="accent2"/>
          </a:solidFill>
        </p:spPr>
        <p:txBody>
          <a:bodyPr wrap="square" rtlCol="0">
            <a:spAutoFit/>
          </a:bodyPr>
          <a:lstStyle/>
          <a:p>
            <a:r>
              <a:rPr lang="en-US" dirty="0"/>
              <a:t>TOTAL AMOUNT OF STUDENT LOANS SHOULD NOT BE MORE THAN THE SALARY YOU EXPECT TO EARN IN YOUR FIRST YEAR</a:t>
            </a:r>
          </a:p>
        </p:txBody>
      </p:sp>
      <p:sp>
        <p:nvSpPr>
          <p:cNvPr id="9" name="TextBox 8">
            <a:extLst>
              <a:ext uri="{FF2B5EF4-FFF2-40B4-BE49-F238E27FC236}">
                <a16:creationId xmlns:a16="http://schemas.microsoft.com/office/drawing/2014/main" id="{6B599A27-4029-446D-845F-169553FA845E}"/>
              </a:ext>
            </a:extLst>
          </p:cNvPr>
          <p:cNvSpPr txBox="1"/>
          <p:nvPr/>
        </p:nvSpPr>
        <p:spPr>
          <a:xfrm>
            <a:off x="8285500" y="5379327"/>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ringling.libguides.com/c.php?g=501081&amp;p=3431486">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208787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54F7208-9D7C-4774-84A8-485CC6A224A8}"/>
              </a:ext>
            </a:extLst>
          </p:cNvPr>
          <p:cNvGraphicFramePr/>
          <p:nvPr>
            <p:extLst>
              <p:ext uri="{D42A27DB-BD31-4B8C-83A1-F6EECF244321}">
                <p14:modId xmlns:p14="http://schemas.microsoft.com/office/powerpoint/2010/main" val="1723603787"/>
              </p:ext>
            </p:extLst>
          </p:nvPr>
        </p:nvGraphicFramePr>
        <p:xfrm>
          <a:off x="83127" y="0"/>
          <a:ext cx="12330546"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a:extLst>
              <a:ext uri="{FF2B5EF4-FFF2-40B4-BE49-F238E27FC236}">
                <a16:creationId xmlns:a16="http://schemas.microsoft.com/office/drawing/2014/main" id="{23BAFF60-9C55-494F-BA04-6DFECC8B01B3}"/>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9E518DAB-3E55-4FF4-8A07-716FC82C89F2}"/>
              </a:ext>
            </a:extLst>
          </p:cNvPr>
          <p:cNvSpPr>
            <a:spLocks noGrp="1"/>
          </p:cNvSpPr>
          <p:nvPr>
            <p:ph type="sldNum" sz="quarter" idx="12"/>
          </p:nvPr>
        </p:nvSpPr>
        <p:spPr/>
        <p:txBody>
          <a:bodyPr/>
          <a:lstStyle/>
          <a:p>
            <a:fld id="{02687363-2EE8-49C2-8012-C473CDA527DF}" type="slidenum">
              <a:rPr lang="en-US" smtClean="0"/>
              <a:t>23</a:t>
            </a:fld>
            <a:endParaRPr lang="en-US" dirty="0"/>
          </a:p>
        </p:txBody>
      </p:sp>
    </p:spTree>
    <p:extLst>
      <p:ext uri="{BB962C8B-B14F-4D97-AF65-F5344CB8AC3E}">
        <p14:creationId xmlns:p14="http://schemas.microsoft.com/office/powerpoint/2010/main" val="1774637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0" y="-41495"/>
            <a:ext cx="12192000" cy="13255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dirty="0"/>
              <a:t> </a:t>
            </a:r>
            <a:r>
              <a:rPr lang="en-US" dirty="0">
                <a:solidFill>
                  <a:schemeClr val="bg1"/>
                </a:solidFill>
              </a:rPr>
              <a:t>DEALING WITH STUDENT LOANS </a:t>
            </a:r>
            <a:br>
              <a:rPr lang="en-US" dirty="0">
                <a:solidFill>
                  <a:schemeClr val="bg1"/>
                </a:solidFill>
              </a:rPr>
            </a:br>
            <a:r>
              <a:rPr lang="en-US" dirty="0">
                <a:solidFill>
                  <a:schemeClr val="bg1"/>
                </a:solidFill>
              </a:rPr>
              <a:t>YOU MAY ALREADY HAVE (1/2)</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0" y="1284068"/>
            <a:ext cx="12192000" cy="5540376"/>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3200" dirty="0"/>
              <a:t>Find out whether your student loans are federal or private and who is the servicer of the loan. If it is a federal loan it should be listed and the servicer handling your account can be located at </a:t>
            </a:r>
            <a:r>
              <a:rPr lang="en-US" sz="3200" dirty="0">
                <a:hlinkClick r:id="rId2"/>
              </a:rPr>
              <a:t>www.studentaid.gov</a:t>
            </a:r>
            <a:r>
              <a:rPr lang="en-US" sz="3200" dirty="0"/>
              <a:t>.</a:t>
            </a:r>
            <a:br>
              <a:rPr lang="en-US" sz="3200" dirty="0"/>
            </a:br>
            <a:endParaRPr lang="en-US" sz="3200" dirty="0"/>
          </a:p>
          <a:p>
            <a:r>
              <a:rPr lang="en-US" sz="3200" dirty="0"/>
              <a:t>For government loans there are different programs that are available depending on various factors, including your current income and ability to pay (e.g. Income Driven Repayment, Public Service Loan Forgiveness, Income-Based Repayment, Pay as You Earn, and Revised Pay as You Earn). You should understand the requirements of these programs and the consequences, including tax consequences for loan forgiveness, before signing up.</a:t>
            </a:r>
          </a:p>
          <a:p>
            <a:endParaRPr lang="en-US" dirty="0"/>
          </a:p>
          <a:p>
            <a:endParaRPr lang="en-US" dirty="0"/>
          </a:p>
          <a:p>
            <a:endParaRPr lang="en-US" dirty="0"/>
          </a:p>
        </p:txBody>
      </p:sp>
      <p:sp>
        <p:nvSpPr>
          <p:cNvPr id="2" name="Footer Placeholder 1">
            <a:extLst>
              <a:ext uri="{FF2B5EF4-FFF2-40B4-BE49-F238E27FC236}">
                <a16:creationId xmlns:a16="http://schemas.microsoft.com/office/drawing/2014/main" id="{8BBB3059-E06F-4AB4-8186-1B4B03ADED3A}"/>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D2912663-F485-4A00-9BA7-44656C2A0FBE}"/>
              </a:ext>
            </a:extLst>
          </p:cNvPr>
          <p:cNvSpPr>
            <a:spLocks noGrp="1"/>
          </p:cNvSpPr>
          <p:nvPr>
            <p:ph type="sldNum" sz="quarter" idx="12"/>
          </p:nvPr>
        </p:nvSpPr>
        <p:spPr/>
        <p:txBody>
          <a:bodyPr/>
          <a:lstStyle/>
          <a:p>
            <a:fld id="{02687363-2EE8-49C2-8012-C473CDA527DF}" type="slidenum">
              <a:rPr lang="en-US" smtClean="0"/>
              <a:t>24</a:t>
            </a:fld>
            <a:endParaRPr lang="en-US" dirty="0"/>
          </a:p>
        </p:txBody>
      </p:sp>
    </p:spTree>
    <p:extLst>
      <p:ext uri="{BB962C8B-B14F-4D97-AF65-F5344CB8AC3E}">
        <p14:creationId xmlns:p14="http://schemas.microsoft.com/office/powerpoint/2010/main" val="471501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0" y="-41495"/>
            <a:ext cx="12192000" cy="132556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n-US" dirty="0"/>
              <a:t> </a:t>
            </a:r>
            <a:r>
              <a:rPr lang="en-US" dirty="0">
                <a:solidFill>
                  <a:schemeClr val="bg1"/>
                </a:solidFill>
              </a:rPr>
              <a:t>DEALING WITH STUDENT LOANS </a:t>
            </a:r>
            <a:br>
              <a:rPr lang="en-US" dirty="0">
                <a:solidFill>
                  <a:schemeClr val="bg1"/>
                </a:solidFill>
              </a:rPr>
            </a:br>
            <a:r>
              <a:rPr lang="en-US" dirty="0">
                <a:solidFill>
                  <a:schemeClr val="bg1"/>
                </a:solidFill>
              </a:rPr>
              <a:t>YOU MAY ALREADY HAVE (Continued;2/2)</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0" y="1284068"/>
            <a:ext cx="12192000" cy="5540376"/>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dirty="0"/>
              <a:t>For most private loans you will have to try and reach an agreement with the lender for a repayment plan.</a:t>
            </a:r>
            <a:br>
              <a:rPr lang="en-US" sz="3200" dirty="0"/>
            </a:br>
            <a:endParaRPr lang="en-US" sz="3200" dirty="0"/>
          </a:p>
          <a:p>
            <a:r>
              <a:rPr lang="en-US" sz="3200" dirty="0"/>
              <a:t>If you have been designated by the VA as Totally and Permanently Disabled based on injuries you suffered during your service, you may be eligible for student loan forgiveness under the TPD Discharge.</a:t>
            </a:r>
            <a:br>
              <a:rPr lang="en-US" sz="3200" dirty="0"/>
            </a:br>
            <a:endParaRPr lang="en-US" sz="3200" dirty="0"/>
          </a:p>
          <a:p>
            <a:r>
              <a:rPr lang="en-US" sz="3200" dirty="0"/>
              <a:t>You can find military specific information that applies to veterans and active military student loan borrowers at: </a:t>
            </a:r>
            <a:r>
              <a:rPr lang="en-US" sz="3200" dirty="0">
                <a:hlinkClick r:id="rId2"/>
              </a:rPr>
              <a:t>https://files.consumerfinance.gov/f/documents/201604_cfpb_servicemember-student-loan-guide.pdf</a:t>
            </a:r>
            <a:endParaRPr lang="en-US" sz="3200" dirty="0"/>
          </a:p>
          <a:p>
            <a:endParaRPr lang="en-US" dirty="0"/>
          </a:p>
          <a:p>
            <a:endParaRPr lang="en-US" dirty="0"/>
          </a:p>
          <a:p>
            <a:endParaRPr lang="en-US" dirty="0"/>
          </a:p>
        </p:txBody>
      </p:sp>
      <p:sp>
        <p:nvSpPr>
          <p:cNvPr id="2" name="Footer Placeholder 1">
            <a:extLst>
              <a:ext uri="{FF2B5EF4-FFF2-40B4-BE49-F238E27FC236}">
                <a16:creationId xmlns:a16="http://schemas.microsoft.com/office/drawing/2014/main" id="{E4F70EAF-9679-46E7-AD78-0ADE905621CD}"/>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2944A7BF-8DFC-4BAE-8E62-CB35D2419190}"/>
              </a:ext>
            </a:extLst>
          </p:cNvPr>
          <p:cNvSpPr>
            <a:spLocks noGrp="1"/>
          </p:cNvSpPr>
          <p:nvPr>
            <p:ph type="sldNum" sz="quarter" idx="12"/>
          </p:nvPr>
        </p:nvSpPr>
        <p:spPr/>
        <p:txBody>
          <a:bodyPr/>
          <a:lstStyle/>
          <a:p>
            <a:fld id="{02687363-2EE8-49C2-8012-C473CDA527DF}" type="slidenum">
              <a:rPr lang="en-US" smtClean="0"/>
              <a:t>25</a:t>
            </a:fld>
            <a:endParaRPr lang="en-US" dirty="0"/>
          </a:p>
        </p:txBody>
      </p:sp>
    </p:spTree>
    <p:extLst>
      <p:ext uri="{BB962C8B-B14F-4D97-AF65-F5344CB8AC3E}">
        <p14:creationId xmlns:p14="http://schemas.microsoft.com/office/powerpoint/2010/main" val="1451926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A56E-82E3-F442-ABDF-23F40D17E56B}"/>
              </a:ext>
            </a:extLst>
          </p:cNvPr>
          <p:cNvSpPr>
            <a:spLocks noGrp="1"/>
          </p:cNvSpPr>
          <p:nvPr>
            <p:ph type="title"/>
          </p:nvPr>
        </p:nvSpPr>
        <p:spPr>
          <a:xfrm>
            <a:off x="1" y="0"/>
            <a:ext cx="12192000" cy="2124656"/>
          </a:xfrm>
          <a:solidFill>
            <a:schemeClr val="accent2"/>
          </a:solidFill>
        </p:spPr>
        <p:txBody>
          <a:bodyPr>
            <a:normAutofit/>
          </a:bodyPr>
          <a:lstStyle/>
          <a:p>
            <a:pPr algn="ctr"/>
            <a:r>
              <a:rPr lang="en-US" sz="6600" dirty="0">
                <a:solidFill>
                  <a:schemeClr val="bg1"/>
                </a:solidFill>
              </a:rPr>
              <a:t>DEBT COLLECTION</a:t>
            </a:r>
          </a:p>
        </p:txBody>
      </p:sp>
      <p:sp>
        <p:nvSpPr>
          <p:cNvPr id="3" name="Content Placeholder 2">
            <a:extLst>
              <a:ext uri="{FF2B5EF4-FFF2-40B4-BE49-F238E27FC236}">
                <a16:creationId xmlns:a16="http://schemas.microsoft.com/office/drawing/2014/main" id="{408EE856-2251-334C-A22C-48EB612C4983}"/>
              </a:ext>
            </a:extLst>
          </p:cNvPr>
          <p:cNvSpPr>
            <a:spLocks noGrp="1"/>
          </p:cNvSpPr>
          <p:nvPr>
            <p:ph idx="1"/>
          </p:nvPr>
        </p:nvSpPr>
        <p:spPr>
          <a:xfrm>
            <a:off x="0" y="2124656"/>
            <a:ext cx="12192000" cy="473334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algn="ctr"/>
            <a:endParaRPr lang="en-US" sz="2000" dirty="0"/>
          </a:p>
          <a:p>
            <a:pPr algn="ctr"/>
            <a:r>
              <a:rPr lang="en-US" sz="5400" dirty="0"/>
              <a:t>Know Your Rights! </a:t>
            </a:r>
          </a:p>
          <a:p>
            <a:pPr algn="ctr"/>
            <a:r>
              <a:rPr lang="en-US" sz="5400" dirty="0"/>
              <a:t>And Know What </a:t>
            </a:r>
          </a:p>
          <a:p>
            <a:pPr algn="ctr"/>
            <a:r>
              <a:rPr lang="en-US" sz="5400" dirty="0"/>
              <a:t>Creditors’ Rights Are.</a:t>
            </a:r>
          </a:p>
        </p:txBody>
      </p:sp>
      <p:sp>
        <p:nvSpPr>
          <p:cNvPr id="4" name="Footer Placeholder 3">
            <a:extLst>
              <a:ext uri="{FF2B5EF4-FFF2-40B4-BE49-F238E27FC236}">
                <a16:creationId xmlns:a16="http://schemas.microsoft.com/office/drawing/2014/main" id="{54CB7130-1E48-8A4C-8686-9116CCA1851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63D30D9-0D7F-2446-8D75-DB09DADEDC8B}"/>
              </a:ext>
            </a:extLst>
          </p:cNvPr>
          <p:cNvSpPr>
            <a:spLocks noGrp="1"/>
          </p:cNvSpPr>
          <p:nvPr>
            <p:ph type="sldNum" sz="quarter" idx="12"/>
          </p:nvPr>
        </p:nvSpPr>
        <p:spPr/>
        <p:txBody>
          <a:bodyPr/>
          <a:lstStyle/>
          <a:p>
            <a:fld id="{02687363-2EE8-49C2-8012-C473CDA527DF}" type="slidenum">
              <a:rPr lang="en-US" smtClean="0"/>
              <a:t>26</a:t>
            </a:fld>
            <a:endParaRPr lang="en-US" dirty="0"/>
          </a:p>
        </p:txBody>
      </p:sp>
    </p:spTree>
    <p:extLst>
      <p:ext uri="{BB962C8B-B14F-4D97-AF65-F5344CB8AC3E}">
        <p14:creationId xmlns:p14="http://schemas.microsoft.com/office/powerpoint/2010/main" val="2491769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1" y="-10122"/>
            <a:ext cx="12188950" cy="1162017"/>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en-US" sz="4000" dirty="0"/>
              <a:t> </a:t>
            </a:r>
            <a:r>
              <a:rPr lang="en-US" sz="4000" dirty="0">
                <a:solidFill>
                  <a:schemeClr val="tx1"/>
                </a:solidFill>
              </a:rPr>
              <a:t>KNOW AND PROTECT YOUR RIGHTS IN DEBT COLLECTION! (1/3)</a:t>
            </a:r>
          </a:p>
        </p:txBody>
      </p:sp>
      <p:sp>
        <p:nvSpPr>
          <p:cNvPr id="9" name="Content Placeholder 8">
            <a:extLst>
              <a:ext uri="{FF2B5EF4-FFF2-40B4-BE49-F238E27FC236}">
                <a16:creationId xmlns:a16="http://schemas.microsoft.com/office/drawing/2014/main" id="{4EA84980-A390-483C-8CD0-0DBA37948BCB}"/>
              </a:ext>
            </a:extLst>
          </p:cNvPr>
          <p:cNvSpPr>
            <a:spLocks noGrp="1"/>
          </p:cNvSpPr>
          <p:nvPr>
            <p:ph idx="1"/>
          </p:nvPr>
        </p:nvSpPr>
        <p:spPr>
          <a:xfrm>
            <a:off x="154745" y="1162017"/>
            <a:ext cx="8914610" cy="5574686"/>
          </a:xfrm>
        </p:spPr>
        <p:txBody>
          <a:bodyPr>
            <a:normAutofit fontScale="77500" lnSpcReduction="20000"/>
          </a:bodyPr>
          <a:lstStyle/>
          <a:p>
            <a:r>
              <a:rPr lang="en-US" sz="3000" dirty="0"/>
              <a:t>When contacted, find out 1) the name, address, and phone number of the debt collector; 2) the debt amount + fees and costs added; 3) what the debt is for and the date it was incurred; 4) the name of the original creditor; &amp; 5) any additional info to assess whether you owe the debt. </a:t>
            </a:r>
          </a:p>
          <a:p>
            <a:r>
              <a:rPr lang="en-US" sz="3000" b="1" u="sng" dirty="0"/>
              <a:t>DO NOT AGREE DURING THE CALL TO PAY THE DEBT.</a:t>
            </a:r>
            <a:br>
              <a:rPr lang="en-US" sz="3000" dirty="0"/>
            </a:br>
            <a:endParaRPr lang="en-US" sz="3000" dirty="0"/>
          </a:p>
          <a:p>
            <a:r>
              <a:rPr lang="en-US" sz="3000" dirty="0"/>
              <a:t>If by phone, ask that they contact you in a writing that includes the legally required information.</a:t>
            </a:r>
            <a:br>
              <a:rPr lang="en-US" sz="3000" dirty="0"/>
            </a:br>
            <a:endParaRPr lang="en-US" sz="3000" dirty="0"/>
          </a:p>
          <a:p>
            <a:r>
              <a:rPr lang="en-US" sz="3000" dirty="0"/>
              <a:t>NOTE, sometimes you must respond within </a:t>
            </a:r>
            <a:r>
              <a:rPr lang="en-US" sz="3000" b="1" u="sng" dirty="0"/>
              <a:t>30 DAYS</a:t>
            </a:r>
            <a:r>
              <a:rPr lang="en-US" sz="3000" dirty="0"/>
              <a:t> to request additional info and to dispute a debt. Sample letters to debt collectors can be found at </a:t>
            </a:r>
            <a:r>
              <a:rPr lang="en-US" sz="3000" dirty="0">
                <a:hlinkClick r:id="rId2"/>
              </a:rPr>
              <a:t>https://www.consumerfinance.gov/consumer-tools/debt-collection/</a:t>
            </a:r>
            <a:r>
              <a:rPr lang="en-US" sz="3000" dirty="0"/>
              <a:t> </a:t>
            </a:r>
          </a:p>
          <a:p>
            <a:endParaRPr lang="en-US" sz="3000" dirty="0"/>
          </a:p>
          <a:p>
            <a:r>
              <a:rPr lang="en-US" sz="3000" dirty="0"/>
              <a:t>You can keep notes using pencil and paper or on your phone, whatever works for you. </a:t>
            </a:r>
          </a:p>
          <a:p>
            <a:pPr marL="0" indent="0">
              <a:buNone/>
            </a:pPr>
            <a:endParaRPr lang="en-US" sz="3200" dirty="0"/>
          </a:p>
        </p:txBody>
      </p:sp>
      <p:sp>
        <p:nvSpPr>
          <p:cNvPr id="13" name="Footer Placeholder 12">
            <a:extLst>
              <a:ext uri="{FF2B5EF4-FFF2-40B4-BE49-F238E27FC236}">
                <a16:creationId xmlns:a16="http://schemas.microsoft.com/office/drawing/2014/main" id="{8F0912A2-05AC-4B5F-8BA2-E8F3B515BF6B}"/>
              </a:ext>
            </a:extLst>
          </p:cNvPr>
          <p:cNvSpPr txBox="1">
            <a:spLocks noGrp="1"/>
          </p:cNvSpPr>
          <p:nvPr>
            <p:ph type="ftr" sz="quarter" idx="11"/>
          </p:nvPr>
        </p:nvSpPr>
        <p:spPr>
          <a:xfrm>
            <a:off x="4038599" y="6423496"/>
            <a:ext cx="3226267" cy="230832"/>
          </a:xfrm>
          <a:prstGeom prst="rect">
            <a:avLst/>
          </a:prstGeom>
          <a:noFill/>
        </p:spPr>
        <p:txBody>
          <a:bodyPr wrap="square" rtlCol="0">
            <a:spAutoFit/>
          </a:bodyPr>
          <a:lstStyle/>
          <a:p>
            <a:r>
              <a:rPr lang="en-US" sz="900" dirty="0">
                <a:hlinkClick r:id="rId3" tooltip="https://www.lawyersandsettlements.com/articles/debt-collection/interview-american-acceptance-bowman-heintz-boscia-18449.html"/>
              </a:rPr>
              <a:t>This Photo</a:t>
            </a:r>
            <a:r>
              <a:rPr lang="en-US" sz="900" dirty="0"/>
              <a:t> by Unknown Author is licensed under </a:t>
            </a:r>
            <a:r>
              <a:rPr lang="en-US" sz="900" dirty="0">
                <a:hlinkClick r:id="rId4" tooltip="https://creativecommons.org/licenses/by-nd/3.0/"/>
              </a:rPr>
              <a:t>CC BY-ND</a:t>
            </a:r>
            <a:endParaRPr lang="en-US" sz="900" dirty="0"/>
          </a:p>
        </p:txBody>
      </p:sp>
      <p:sp>
        <p:nvSpPr>
          <p:cNvPr id="3" name="Slide Number Placeholder 2">
            <a:extLst>
              <a:ext uri="{FF2B5EF4-FFF2-40B4-BE49-F238E27FC236}">
                <a16:creationId xmlns:a16="http://schemas.microsoft.com/office/drawing/2014/main" id="{0420D350-EDEE-4863-87AE-416E69405C93}"/>
              </a:ext>
            </a:extLst>
          </p:cNvPr>
          <p:cNvSpPr>
            <a:spLocks noGrp="1"/>
          </p:cNvSpPr>
          <p:nvPr>
            <p:ph type="sldNum" sz="quarter" idx="12"/>
          </p:nvPr>
        </p:nvSpPr>
        <p:spPr/>
        <p:txBody>
          <a:bodyPr/>
          <a:lstStyle/>
          <a:p>
            <a:fld id="{02687363-2EE8-49C2-8012-C473CDA527DF}" type="slidenum">
              <a:rPr lang="en-US" smtClean="0"/>
              <a:t>27</a:t>
            </a:fld>
            <a:endParaRPr lang="en-US" dirty="0"/>
          </a:p>
        </p:txBody>
      </p:sp>
      <p:pic>
        <p:nvPicPr>
          <p:cNvPr id="10" name="Content Placeholder 2">
            <a:extLst>
              <a:ext uri="{FF2B5EF4-FFF2-40B4-BE49-F238E27FC236}">
                <a16:creationId xmlns:a16="http://schemas.microsoft.com/office/drawing/2014/main" id="{6A5A5BBC-E4B3-42B7-B67E-C4B56F1C709E}"/>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12" r="-2" b="-2"/>
          <a:stretch/>
        </p:blipFill>
        <p:spPr>
          <a:xfrm>
            <a:off x="9231806" y="4338593"/>
            <a:ext cx="2836368" cy="2308324"/>
          </a:xfrm>
          <a:prstGeom prst="rect">
            <a:avLst/>
          </a:prstGeom>
        </p:spPr>
        <p:style>
          <a:lnRef idx="1">
            <a:schemeClr val="accent1"/>
          </a:lnRef>
          <a:fillRef idx="2">
            <a:schemeClr val="accent1"/>
          </a:fillRef>
          <a:effectRef idx="1">
            <a:schemeClr val="accent1"/>
          </a:effectRef>
          <a:fontRef idx="minor">
            <a:schemeClr val="dk1"/>
          </a:fontRef>
        </p:style>
      </p:pic>
      <p:sp>
        <p:nvSpPr>
          <p:cNvPr id="11" name="TextBox 10">
            <a:extLst>
              <a:ext uri="{FF2B5EF4-FFF2-40B4-BE49-F238E27FC236}">
                <a16:creationId xmlns:a16="http://schemas.microsoft.com/office/drawing/2014/main" id="{B248C407-ED74-4CE7-A0E5-F4CBE4C2B6C9}"/>
              </a:ext>
            </a:extLst>
          </p:cNvPr>
          <p:cNvSpPr txBox="1"/>
          <p:nvPr/>
        </p:nvSpPr>
        <p:spPr>
          <a:xfrm>
            <a:off x="9231805" y="1291605"/>
            <a:ext cx="2836369" cy="3046988"/>
          </a:xfrm>
          <a:prstGeom prst="rect">
            <a:avLst/>
          </a:prstGeom>
          <a:solidFill>
            <a:schemeClr val="bg1"/>
          </a:solidFill>
        </p:spPr>
        <p:txBody>
          <a:bodyPr wrap="square" rtlCol="0">
            <a:spAutoFit/>
          </a:bodyPr>
          <a:lstStyle/>
          <a:p>
            <a:r>
              <a:rPr lang="en-US" sz="2400" dirty="0"/>
              <a:t>KEEP WRITTEN NOTES OF CONVERSATIONS INCLUDING DATES, NAMES, AND SUBSTANCE. KEEP IN A FILE WITH CORRESPONDENCE</a:t>
            </a:r>
          </a:p>
        </p:txBody>
      </p:sp>
    </p:spTree>
    <p:extLst>
      <p:ext uri="{BB962C8B-B14F-4D97-AF65-F5344CB8AC3E}">
        <p14:creationId xmlns:p14="http://schemas.microsoft.com/office/powerpoint/2010/main" val="2795242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0" y="-41495"/>
            <a:ext cx="12192000" cy="13255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dirty="0"/>
              <a:t> KNOW AND PROTECT YOUR RIGHTS IN DEBT COLLECTION (Continued; 2/3) </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0" y="1317624"/>
            <a:ext cx="12192000" cy="5540376"/>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a:t>Consumers are protected under the </a:t>
            </a:r>
            <a:r>
              <a:rPr lang="en-US" sz="2800" b="1" dirty="0"/>
              <a:t>Fair Debt Collection Practices Act (FDCPA) </a:t>
            </a:r>
            <a:r>
              <a:rPr lang="en-US" sz="2800" dirty="0"/>
              <a:t>against certain actions by debt collectors.</a:t>
            </a:r>
          </a:p>
          <a:p>
            <a:r>
              <a:rPr lang="en-US" sz="2800" b="1" dirty="0"/>
              <a:t>UNDER THE FDCPA, A DEBT COLLECTOR MAY NOT</a:t>
            </a:r>
            <a:r>
              <a:rPr lang="en-US" sz="2800" dirty="0"/>
              <a:t>:</a:t>
            </a:r>
          </a:p>
          <a:p>
            <a:pPr lvl="1"/>
            <a:r>
              <a:rPr lang="en-US" sz="2800" dirty="0"/>
              <a:t>   Call repeatedly to harass or abuse you.</a:t>
            </a:r>
          </a:p>
          <a:p>
            <a:pPr lvl="1"/>
            <a:r>
              <a:rPr lang="en-US" sz="2800" dirty="0"/>
              <a:t>   Use obscene language, threaten bodily harm, or arrest.</a:t>
            </a:r>
          </a:p>
          <a:p>
            <a:pPr lvl="1"/>
            <a:r>
              <a:rPr lang="en-US" sz="2800" dirty="0"/>
              <a:t>   Make a false or misleading statement about the debt.</a:t>
            </a:r>
          </a:p>
          <a:p>
            <a:pPr lvl="1"/>
            <a:r>
              <a:rPr lang="en-US" sz="2800" dirty="0"/>
              <a:t>   Publish your name for not paying the debt.</a:t>
            </a:r>
          </a:p>
          <a:p>
            <a:pPr lvl="1"/>
            <a:r>
              <a:rPr lang="en-US" sz="2800" dirty="0"/>
              <a:t>   Lie to you.</a:t>
            </a:r>
          </a:p>
          <a:p>
            <a:pPr lvl="1"/>
            <a:r>
              <a:rPr lang="en-US" sz="2800" dirty="0"/>
              <a:t>   Threaten legal action unless the creditor intends to </a:t>
            </a:r>
          </a:p>
          <a:p>
            <a:pPr marL="457200" lvl="1" indent="0">
              <a:buNone/>
            </a:pPr>
            <a:r>
              <a:rPr lang="en-US" sz="2800" dirty="0"/>
              <a:t> take you to court.</a:t>
            </a:r>
          </a:p>
          <a:p>
            <a:pPr marL="0" indent="0" algn="ctr">
              <a:buNone/>
            </a:pPr>
            <a:endParaRPr lang="en-US" dirty="0"/>
          </a:p>
        </p:txBody>
      </p:sp>
      <p:sp>
        <p:nvSpPr>
          <p:cNvPr id="2" name="Footer Placeholder 1">
            <a:extLst>
              <a:ext uri="{FF2B5EF4-FFF2-40B4-BE49-F238E27FC236}">
                <a16:creationId xmlns:a16="http://schemas.microsoft.com/office/drawing/2014/main" id="{C0265314-BD0C-42E9-8262-F27CE70E5D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1A4B70C-E224-44B9-8ED9-D91C9C7CD71D}"/>
              </a:ext>
            </a:extLst>
          </p:cNvPr>
          <p:cNvSpPr>
            <a:spLocks noGrp="1"/>
          </p:cNvSpPr>
          <p:nvPr>
            <p:ph type="sldNum" sz="quarter" idx="12"/>
          </p:nvPr>
        </p:nvSpPr>
        <p:spPr/>
        <p:txBody>
          <a:bodyPr/>
          <a:lstStyle/>
          <a:p>
            <a:fld id="{02687363-2EE8-49C2-8012-C473CDA527DF}" type="slidenum">
              <a:rPr lang="en-US" smtClean="0"/>
              <a:t>28</a:t>
            </a:fld>
            <a:endParaRPr lang="en-US" dirty="0"/>
          </a:p>
        </p:txBody>
      </p:sp>
      <p:pic>
        <p:nvPicPr>
          <p:cNvPr id="3" name="Picture 2">
            <a:extLst>
              <a:ext uri="{FF2B5EF4-FFF2-40B4-BE49-F238E27FC236}">
                <a16:creationId xmlns:a16="http://schemas.microsoft.com/office/drawing/2014/main" id="{E9AE53E9-F27A-487F-926D-E5D9EC547C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44356" y="3503645"/>
            <a:ext cx="2405939" cy="2682551"/>
          </a:xfrm>
          <a:prstGeom prst="rect">
            <a:avLst/>
          </a:prstGeom>
        </p:spPr>
      </p:pic>
      <p:sp>
        <p:nvSpPr>
          <p:cNvPr id="7" name="TextBox 6">
            <a:extLst>
              <a:ext uri="{FF2B5EF4-FFF2-40B4-BE49-F238E27FC236}">
                <a16:creationId xmlns:a16="http://schemas.microsoft.com/office/drawing/2014/main" id="{C6C2B27C-A744-4DA8-ABA1-D7E698ED1E0B}"/>
              </a:ext>
            </a:extLst>
          </p:cNvPr>
          <p:cNvSpPr txBox="1"/>
          <p:nvPr/>
        </p:nvSpPr>
        <p:spPr>
          <a:xfrm>
            <a:off x="9137194" y="3059668"/>
            <a:ext cx="2498336" cy="369332"/>
          </a:xfrm>
          <a:prstGeom prst="rect">
            <a:avLst/>
          </a:prstGeom>
          <a:noFill/>
        </p:spPr>
        <p:txBody>
          <a:bodyPr wrap="square" rtlCol="0">
            <a:spAutoFit/>
          </a:bodyPr>
          <a:lstStyle/>
          <a:p>
            <a:r>
              <a:rPr lang="en-US" sz="900" dirty="0">
                <a:hlinkClick r:id="rId4" tooltip="http://libguides.law.unm.edu/c.php?g=244026&amp;p=1625766"/>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1005099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0" y="-41495"/>
            <a:ext cx="12192000" cy="13255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dirty="0"/>
              <a:t> </a:t>
            </a:r>
            <a:r>
              <a:rPr lang="en-US" dirty="0">
                <a:solidFill>
                  <a:schemeClr val="tx1"/>
                </a:solidFill>
              </a:rPr>
              <a:t>KNOW AND PROTECT YOUR RIGHTS IN DEBT COLLECTION (Continued; 3/3) </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0" y="1261348"/>
            <a:ext cx="12192000" cy="5573932"/>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endParaRPr lang="en-US" dirty="0"/>
          </a:p>
          <a:p>
            <a:r>
              <a:rPr lang="en-US" sz="3200" dirty="0"/>
              <a:t>VIOLATIONS OF THE FDCPA MAY RESULT IN THE CFPB TAKING </a:t>
            </a:r>
            <a:br>
              <a:rPr lang="en-US" sz="3200" dirty="0"/>
            </a:br>
            <a:r>
              <a:rPr lang="en-US" sz="3200" dirty="0"/>
              <a:t>REGULATORY ACTIONS OR PRIVATE ATTORNEYS SEEKING </a:t>
            </a:r>
            <a:br>
              <a:rPr lang="en-US" sz="3200" dirty="0"/>
            </a:br>
            <a:r>
              <a:rPr lang="en-US" sz="3200" dirty="0"/>
              <a:t>STATUTORY DAMAGES AND ATTORNEYS’ FEES.</a:t>
            </a:r>
            <a:br>
              <a:rPr lang="en-US" sz="3200" dirty="0"/>
            </a:br>
            <a:endParaRPr lang="en-US" sz="3200" dirty="0"/>
          </a:p>
          <a:p>
            <a:r>
              <a:rPr lang="en-US" sz="3200" dirty="0"/>
              <a:t>To make a complaint to the CFPB visit </a:t>
            </a:r>
            <a:br>
              <a:rPr lang="en-US" sz="3200" dirty="0"/>
            </a:br>
            <a:r>
              <a:rPr lang="en-US" sz="3200" dirty="0">
                <a:hlinkClick r:id="rId2"/>
              </a:rPr>
              <a:t>www.cfpb.gov/complaint</a:t>
            </a:r>
            <a:r>
              <a:rPr lang="en-US" sz="3200" dirty="0"/>
              <a:t>.</a:t>
            </a:r>
          </a:p>
          <a:p>
            <a:pPr marL="0" indent="0" algn="ctr">
              <a:buNone/>
            </a:pPr>
            <a:endParaRPr lang="en-US" dirty="0"/>
          </a:p>
        </p:txBody>
      </p:sp>
      <p:sp>
        <p:nvSpPr>
          <p:cNvPr id="2" name="Footer Placeholder 1">
            <a:extLst>
              <a:ext uri="{FF2B5EF4-FFF2-40B4-BE49-F238E27FC236}">
                <a16:creationId xmlns:a16="http://schemas.microsoft.com/office/drawing/2014/main" id="{7E240DA4-0B88-4276-B1D0-16B2838CE0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2FA3D2-ABF9-4E4C-90C6-A1FF556C941D}"/>
              </a:ext>
            </a:extLst>
          </p:cNvPr>
          <p:cNvSpPr>
            <a:spLocks noGrp="1"/>
          </p:cNvSpPr>
          <p:nvPr>
            <p:ph type="sldNum" sz="quarter" idx="12"/>
          </p:nvPr>
        </p:nvSpPr>
        <p:spPr/>
        <p:txBody>
          <a:bodyPr/>
          <a:lstStyle/>
          <a:p>
            <a:fld id="{02687363-2EE8-49C2-8012-C473CDA527DF}" type="slidenum">
              <a:rPr lang="en-US" smtClean="0"/>
              <a:t>29</a:t>
            </a:fld>
            <a:endParaRPr lang="en-US" dirty="0"/>
          </a:p>
        </p:txBody>
      </p:sp>
      <p:pic>
        <p:nvPicPr>
          <p:cNvPr id="3" name="Picture 2">
            <a:extLst>
              <a:ext uri="{FF2B5EF4-FFF2-40B4-BE49-F238E27FC236}">
                <a16:creationId xmlns:a16="http://schemas.microsoft.com/office/drawing/2014/main" id="{E9AE53E9-F27A-487F-926D-E5D9EC547C6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70980" y="3705837"/>
            <a:ext cx="2520696" cy="2810502"/>
          </a:xfrm>
          <a:prstGeom prst="rect">
            <a:avLst/>
          </a:prstGeom>
        </p:spPr>
      </p:pic>
      <p:sp>
        <p:nvSpPr>
          <p:cNvPr id="7" name="TextBox 6">
            <a:extLst>
              <a:ext uri="{FF2B5EF4-FFF2-40B4-BE49-F238E27FC236}">
                <a16:creationId xmlns:a16="http://schemas.microsoft.com/office/drawing/2014/main" id="{3DC234C0-8B14-4347-8E59-028B3EDF661F}"/>
              </a:ext>
            </a:extLst>
          </p:cNvPr>
          <p:cNvSpPr txBox="1"/>
          <p:nvPr/>
        </p:nvSpPr>
        <p:spPr>
          <a:xfrm>
            <a:off x="9095249" y="2869750"/>
            <a:ext cx="2520696" cy="369332"/>
          </a:xfrm>
          <a:prstGeom prst="rect">
            <a:avLst/>
          </a:prstGeom>
          <a:noFill/>
        </p:spPr>
        <p:txBody>
          <a:bodyPr wrap="square" rtlCol="0">
            <a:spAutoFit/>
          </a:bodyPr>
          <a:lstStyle/>
          <a:p>
            <a:r>
              <a:rPr lang="en-US" sz="900" dirty="0">
                <a:hlinkClick r:id="rId5" tooltip="http://libguides.law.unm.edu/c.php?g=244026&amp;p=1625766"/>
              </a:rPr>
              <a:t>This Photo</a:t>
            </a:r>
            <a:r>
              <a:rPr lang="en-US" sz="900" dirty="0"/>
              <a:t> by Unknown Author is licensed under </a:t>
            </a:r>
            <a:r>
              <a:rPr lang="en-US" sz="900" dirty="0">
                <a:hlinkClick r:id="rId6" tooltip="https://creativecommons.org/licenses/by-nc-sa/3.0/"/>
              </a:rPr>
              <a:t>CC BY-SA-NC</a:t>
            </a:r>
            <a:endParaRPr lang="en-US" sz="900" dirty="0"/>
          </a:p>
        </p:txBody>
      </p:sp>
    </p:spTree>
    <p:extLst>
      <p:ext uri="{BB962C8B-B14F-4D97-AF65-F5344CB8AC3E}">
        <p14:creationId xmlns:p14="http://schemas.microsoft.com/office/powerpoint/2010/main" val="2555325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1080989" y="635715"/>
            <a:ext cx="9835827" cy="1634259"/>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br>
              <a:rPr lang="en-US" sz="1600" dirty="0">
                <a:solidFill>
                  <a:srgbClr val="FFFFFF"/>
                </a:solidFill>
              </a:rPr>
            </a:br>
            <a:br>
              <a:rPr lang="en-US" sz="1600" dirty="0">
                <a:solidFill>
                  <a:srgbClr val="FFFFFF"/>
                </a:solidFill>
              </a:rPr>
            </a:br>
            <a:r>
              <a:rPr lang="en-US" b="1" dirty="0">
                <a:solidFill>
                  <a:schemeClr val="tx1"/>
                </a:solidFill>
              </a:rPr>
              <a:t>WE WILL HELP YOU . . .</a:t>
            </a:r>
            <a:br>
              <a:rPr lang="en-US" b="1" dirty="0">
                <a:solidFill>
                  <a:schemeClr val="tx1"/>
                </a:solidFill>
              </a:rPr>
            </a:br>
            <a:br>
              <a:rPr lang="en-US" b="1" dirty="0">
                <a:solidFill>
                  <a:schemeClr val="tx1"/>
                </a:solidFill>
              </a:rPr>
            </a:br>
            <a:r>
              <a:rPr lang="en-US" sz="1600" dirty="0">
                <a:solidFill>
                  <a:srgbClr val="FFFFFF"/>
                </a:solidFill>
              </a:rPr>
              <a:t> </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1080886" y="1919439"/>
            <a:ext cx="5280071" cy="4525109"/>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endParaRPr lang="en-US" sz="2000" dirty="0"/>
          </a:p>
          <a:p>
            <a:pPr marL="742950" indent="-742950">
              <a:buAutoNum type="arabicParenR"/>
            </a:pPr>
            <a:r>
              <a:rPr lang="en-US" dirty="0"/>
              <a:t>Identify the financial issues that you need to address;</a:t>
            </a:r>
          </a:p>
          <a:p>
            <a:pPr marL="742950" indent="-742950">
              <a:buAutoNum type="arabicParenR"/>
            </a:pPr>
            <a:r>
              <a:rPr lang="en-US" dirty="0"/>
              <a:t>Prioritize those issues through goal setting;</a:t>
            </a:r>
          </a:p>
          <a:p>
            <a:pPr marL="742950" indent="-742950">
              <a:buAutoNum type="arabicParenR"/>
            </a:pPr>
            <a:r>
              <a:rPr lang="en-US" dirty="0"/>
              <a:t>Provide tools to reach your goals;</a:t>
            </a:r>
          </a:p>
          <a:p>
            <a:pPr marL="742950" indent="-742950">
              <a:buAutoNum type="arabicParenR"/>
            </a:pPr>
            <a:r>
              <a:rPr lang="en-US" dirty="0"/>
              <a:t>Provide some legal help to address your financial issues </a:t>
            </a:r>
            <a:r>
              <a:rPr lang="en-US" b="1" u="sng" dirty="0"/>
              <a:t>when you’re ready</a:t>
            </a:r>
            <a:r>
              <a:rPr lang="en-US" dirty="0"/>
              <a:t>.  </a:t>
            </a:r>
          </a:p>
        </p:txBody>
      </p:sp>
      <p:sp>
        <p:nvSpPr>
          <p:cNvPr id="2" name="Footer Placeholder 1">
            <a:extLst>
              <a:ext uri="{FF2B5EF4-FFF2-40B4-BE49-F238E27FC236}">
                <a16:creationId xmlns:a16="http://schemas.microsoft.com/office/drawing/2014/main" id="{247B242D-2F4C-48C9-97AB-9818F145805C}"/>
              </a:ext>
            </a:extLst>
          </p:cNvPr>
          <p:cNvSpPr>
            <a:spLocks noGrp="1"/>
          </p:cNvSpPr>
          <p:nvPr>
            <p:ph type="ftr" sz="quarter" idx="11"/>
          </p:nvPr>
        </p:nvSpPr>
        <p:spPr>
          <a:xfrm>
            <a:off x="4038600" y="6562725"/>
            <a:ext cx="4114800" cy="158750"/>
          </a:xfrm>
        </p:spPr>
        <p:txBody>
          <a:bodyPr/>
          <a:lstStyle/>
          <a:p>
            <a:endParaRPr lang="en-US" dirty="0"/>
          </a:p>
        </p:txBody>
      </p:sp>
      <p:sp>
        <p:nvSpPr>
          <p:cNvPr id="6" name="Slide Number Placeholder 5">
            <a:extLst>
              <a:ext uri="{FF2B5EF4-FFF2-40B4-BE49-F238E27FC236}">
                <a16:creationId xmlns:a16="http://schemas.microsoft.com/office/drawing/2014/main" id="{96B621F0-719C-4DC1-B86F-D08A6E6F219A}"/>
              </a:ext>
            </a:extLst>
          </p:cNvPr>
          <p:cNvSpPr>
            <a:spLocks noGrp="1"/>
          </p:cNvSpPr>
          <p:nvPr>
            <p:ph type="sldNum" sz="quarter" idx="12"/>
          </p:nvPr>
        </p:nvSpPr>
        <p:spPr/>
        <p:txBody>
          <a:bodyPr/>
          <a:lstStyle/>
          <a:p>
            <a:fld id="{02687363-2EE8-49C2-8012-C473CDA527DF}" type="slidenum">
              <a:rPr lang="en-US" smtClean="0"/>
              <a:t>3</a:t>
            </a:fld>
            <a:endParaRPr lang="en-US" dirty="0"/>
          </a:p>
        </p:txBody>
      </p:sp>
      <p:pic>
        <p:nvPicPr>
          <p:cNvPr id="3" name="Picture 2">
            <a:extLst>
              <a:ext uri="{FF2B5EF4-FFF2-40B4-BE49-F238E27FC236}">
                <a16:creationId xmlns:a16="http://schemas.microsoft.com/office/drawing/2014/main" id="{FB9DD4BD-07A9-4737-8C0C-29D8623472C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566"/>
          <a:stretch/>
        </p:blipFill>
        <p:spPr>
          <a:xfrm>
            <a:off x="6399496" y="2812887"/>
            <a:ext cx="4802404" cy="3563372"/>
          </a:xfrm>
          <a:prstGeom prst="rect">
            <a:avLst/>
          </a:prstGeom>
        </p:spPr>
      </p:pic>
      <p:sp>
        <p:nvSpPr>
          <p:cNvPr id="18" name="TextBox 17">
            <a:extLst>
              <a:ext uri="{FF2B5EF4-FFF2-40B4-BE49-F238E27FC236}">
                <a16:creationId xmlns:a16="http://schemas.microsoft.com/office/drawing/2014/main" id="{E8952818-A253-4377-900D-2B2D4F075F78}"/>
              </a:ext>
            </a:extLst>
          </p:cNvPr>
          <p:cNvSpPr txBox="1"/>
          <p:nvPr/>
        </p:nvSpPr>
        <p:spPr>
          <a:xfrm>
            <a:off x="8181546" y="6110779"/>
            <a:ext cx="2186816" cy="200055"/>
          </a:xfrm>
          <a:prstGeom prst="rect">
            <a:avLst/>
          </a:prstGeom>
          <a:noFill/>
        </p:spPr>
        <p:txBody>
          <a:bodyPr wrap="none" rtlCol="0">
            <a:spAutoFit/>
          </a:bodyPr>
          <a:lstStyle/>
          <a:p>
            <a:pPr algn="r">
              <a:spcAft>
                <a:spcPts val="600"/>
              </a:spcAft>
            </a:pPr>
            <a:r>
              <a:rPr lang="en-US" sz="700" dirty="0">
                <a:solidFill>
                  <a:srgbClr val="44546A"/>
                </a:solidFill>
                <a:hlinkClick r:id="rId4" tooltip="http://ringling.libguides.com/c.php?g=501081&amp;p=3431486">
                  <a:extLst>
                    <a:ext uri="{A12FA001-AC4F-418D-AE19-62706E023703}">
                      <ahyp:hlinkClr xmlns:ahyp="http://schemas.microsoft.com/office/drawing/2018/hyperlinkcolor" val="tx"/>
                    </a:ext>
                  </a:extLst>
                </a:hlinkClick>
              </a:rPr>
              <a:t>This Photo</a:t>
            </a:r>
            <a:r>
              <a:rPr lang="en-US" sz="700" dirty="0">
                <a:solidFill>
                  <a:srgbClr val="44546A"/>
                </a:solidFill>
              </a:rPr>
              <a:t> by Unknown Author is licensed under </a:t>
            </a:r>
            <a:r>
              <a:rPr lang="en-US" sz="700" dirty="0">
                <a:solidFill>
                  <a:srgbClr val="44546A"/>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44546A"/>
              </a:solidFill>
            </a:endParaRPr>
          </a:p>
        </p:txBody>
      </p:sp>
    </p:spTree>
    <p:extLst>
      <p:ext uri="{BB962C8B-B14F-4D97-AF65-F5344CB8AC3E}">
        <p14:creationId xmlns:p14="http://schemas.microsoft.com/office/powerpoint/2010/main" val="1059400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0" y="-41495"/>
            <a:ext cx="12192000" cy="132556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n-US" dirty="0"/>
              <a:t> </a:t>
            </a:r>
            <a:r>
              <a:rPr lang="en-US" dirty="0">
                <a:solidFill>
                  <a:schemeClr val="bg1"/>
                </a:solidFill>
              </a:rPr>
              <a:t>SUMMARY OF SOME LIMITS ON COLLECTION AND MILITARY SPECIFIC PROTECTIONS (1/2)</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0" y="1284068"/>
            <a:ext cx="12192000" cy="5573932"/>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endParaRPr lang="en-US" sz="3800" dirty="0"/>
          </a:p>
          <a:p>
            <a:r>
              <a:rPr lang="en-US" sz="4600" dirty="0"/>
              <a:t>Generally, payments of benefits by the VA are exempt from general creditors’ claims and may not be attached, levied, or seized.  The source of the payment matters. Some military retirement pay from DOD may be subject to garnishment. </a:t>
            </a:r>
            <a:br>
              <a:rPr lang="en-US" sz="4600" dirty="0"/>
            </a:br>
            <a:endParaRPr lang="en-US" sz="4600" dirty="0"/>
          </a:p>
          <a:p>
            <a:r>
              <a:rPr lang="en-US" sz="4600" dirty="0"/>
              <a:t>One important exception to the “exempt” rule is that if you owe child support, spousal support, or have been ordered to divide property by a court, the creditor may be able to garnish retirement pay up to the maximum amounts provided by state and federal law.</a:t>
            </a:r>
            <a:br>
              <a:rPr lang="en-US" sz="4600" dirty="0"/>
            </a:br>
            <a:endParaRPr lang="en-US" sz="4600" dirty="0"/>
          </a:p>
          <a:p>
            <a:r>
              <a:rPr lang="en-US" sz="4600" dirty="0"/>
              <a:t> Disability compensation generally is not subject to garnishment except to the extent that you waived retirement pay to receive disability compensation.</a:t>
            </a:r>
          </a:p>
          <a:p>
            <a:pPr marL="0" indent="0" algn="ctr">
              <a:buNone/>
            </a:pPr>
            <a:r>
              <a:rPr lang="en-US" dirty="0"/>
              <a:t> </a:t>
            </a:r>
          </a:p>
          <a:p>
            <a:pPr marL="0" indent="0" algn="ctr">
              <a:buNone/>
            </a:pPr>
            <a:endParaRPr lang="en-US" dirty="0"/>
          </a:p>
        </p:txBody>
      </p:sp>
      <p:sp>
        <p:nvSpPr>
          <p:cNvPr id="2" name="Footer Placeholder 1">
            <a:extLst>
              <a:ext uri="{FF2B5EF4-FFF2-40B4-BE49-F238E27FC236}">
                <a16:creationId xmlns:a16="http://schemas.microsoft.com/office/drawing/2014/main" id="{34CDA730-805D-46BF-BEFB-3B54D504F10B}"/>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D10BC464-82DA-477A-B115-85E70B331B39}"/>
              </a:ext>
            </a:extLst>
          </p:cNvPr>
          <p:cNvSpPr>
            <a:spLocks noGrp="1"/>
          </p:cNvSpPr>
          <p:nvPr>
            <p:ph type="sldNum" sz="quarter" idx="12"/>
          </p:nvPr>
        </p:nvSpPr>
        <p:spPr/>
        <p:txBody>
          <a:bodyPr/>
          <a:lstStyle/>
          <a:p>
            <a:fld id="{02687363-2EE8-49C2-8012-C473CDA527DF}" type="slidenum">
              <a:rPr lang="en-US" smtClean="0"/>
              <a:t>30</a:t>
            </a:fld>
            <a:endParaRPr lang="en-US" dirty="0"/>
          </a:p>
        </p:txBody>
      </p:sp>
    </p:spTree>
    <p:extLst>
      <p:ext uri="{BB962C8B-B14F-4D97-AF65-F5344CB8AC3E}">
        <p14:creationId xmlns:p14="http://schemas.microsoft.com/office/powerpoint/2010/main" val="918815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0" y="-52827"/>
            <a:ext cx="12192000" cy="1748277"/>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sz="4000" dirty="0"/>
              <a:t> </a:t>
            </a:r>
            <a:r>
              <a:rPr lang="en-US" sz="4000" dirty="0">
                <a:solidFill>
                  <a:schemeClr val="tx1"/>
                </a:solidFill>
              </a:rPr>
              <a:t>SUMMARY OF SOME LIMITS ON COLLECTION AND MILITARY SPECIFIC PROTECTIONS </a:t>
            </a:r>
            <a:r>
              <a:rPr lang="en-US" sz="3600" dirty="0">
                <a:solidFill>
                  <a:schemeClr val="tx1"/>
                </a:solidFill>
              </a:rPr>
              <a:t>(Continued 2/2)</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0" y="1695450"/>
            <a:ext cx="12192000" cy="5162549"/>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endParaRPr lang="en-US" sz="3800" dirty="0"/>
          </a:p>
          <a:p>
            <a:pPr algn="just"/>
            <a:r>
              <a:rPr lang="en-US" sz="9600" dirty="0"/>
              <a:t>Some VA overpayments may also be recovered from military/retirement benefits unless you obtain a waiver from the VA showing that recovery “would be against equity and good conscience.”  </a:t>
            </a:r>
          </a:p>
          <a:p>
            <a:pPr algn="just"/>
            <a:endParaRPr lang="en-US" sz="4000" dirty="0"/>
          </a:p>
          <a:p>
            <a:pPr lvl="1" algn="just"/>
            <a:r>
              <a:rPr lang="en-US" sz="8000" dirty="0"/>
              <a:t>NOTE: You may also request a debt waiver on loans guaranteed, insured, or made by the VA on the same basis following default and property loss. </a:t>
            </a:r>
            <a:r>
              <a:rPr lang="en-US" sz="8000" b="1" cap="all" dirty="0"/>
              <a:t>There are time limits for requesting such waivers.</a:t>
            </a:r>
            <a:br>
              <a:rPr lang="en-US" sz="8000" dirty="0"/>
            </a:br>
            <a:endParaRPr lang="en-US" sz="8000" dirty="0"/>
          </a:p>
          <a:p>
            <a:pPr algn="just"/>
            <a:r>
              <a:rPr lang="en-US" sz="9600" dirty="0"/>
              <a:t>If any judgments were obtained during your period of active service, you should see if the lawsuits filed violated your rights under the Servicemembers Civil Relief Act (“SCRA”) and the Military Lending Act (“MLA”), which may help you dispute some or all the debt.</a:t>
            </a:r>
          </a:p>
          <a:p>
            <a:pPr algn="just"/>
            <a:r>
              <a:rPr lang="en-US" sz="8000" dirty="0"/>
              <a:t>The SCRA’s benefits and protections include a six percent interest rate cap on financial obligations that were incurred prior to military service, 50 U.S.C. § 3937; the ability to stay civil court proceedings, </a:t>
            </a:r>
            <a:r>
              <a:rPr lang="en-US" sz="8000" u="sng" dirty="0"/>
              <a:t>id.</a:t>
            </a:r>
            <a:r>
              <a:rPr lang="en-US" sz="8000" dirty="0"/>
              <a:t> at §§ 3931, 3932; protections in connection with default judgments, </a:t>
            </a:r>
            <a:r>
              <a:rPr lang="en-US" sz="8000" u="sng" dirty="0"/>
              <a:t>id.</a:t>
            </a:r>
            <a:r>
              <a:rPr lang="en-US" sz="8000" dirty="0"/>
              <a:t>; protections in connection with residential (apartment) lease terminations, </a:t>
            </a:r>
            <a:r>
              <a:rPr lang="en-US" sz="8000" u="sng" dirty="0"/>
              <a:t>id.</a:t>
            </a:r>
            <a:r>
              <a:rPr lang="en-US" sz="8000" dirty="0"/>
              <a:t> at § 3955; and protections in connection with evictions, mortgage foreclosures, and installment contracts such as car loans.  </a:t>
            </a:r>
            <a:r>
              <a:rPr lang="en-US" sz="8000" u="sng" dirty="0"/>
              <a:t>Id.</a:t>
            </a:r>
            <a:r>
              <a:rPr lang="en-US" sz="8000" dirty="0"/>
              <a:t> at §§ 3931, 51, 53, 55-56.  </a:t>
            </a:r>
          </a:p>
          <a:p>
            <a:pPr algn="just"/>
            <a:r>
              <a:rPr lang="en-US" sz="8000" dirty="0"/>
              <a:t>The MLA provides a 36% interest rate cap, precludes waivers of legal rights like arbitration,  precludes mandatory allotments and prepayment penalties.</a:t>
            </a:r>
          </a:p>
          <a:p>
            <a:pPr marL="0" indent="0">
              <a:buNone/>
            </a:pPr>
            <a:endParaRPr lang="en-US" sz="8000" dirty="0"/>
          </a:p>
          <a:p>
            <a:pPr marL="0" indent="0">
              <a:buNone/>
            </a:pPr>
            <a:endParaRPr lang="en-US" dirty="0"/>
          </a:p>
          <a:p>
            <a:pPr marL="0" indent="0" algn="ctr">
              <a:buNone/>
            </a:pPr>
            <a:r>
              <a:rPr lang="en-US" dirty="0"/>
              <a:t> </a:t>
            </a:r>
          </a:p>
          <a:p>
            <a:pPr marL="0" indent="0" algn="ctr">
              <a:buNone/>
            </a:pPr>
            <a:endParaRPr lang="en-US" dirty="0"/>
          </a:p>
        </p:txBody>
      </p:sp>
      <p:sp>
        <p:nvSpPr>
          <p:cNvPr id="2" name="Footer Placeholder 1">
            <a:extLst>
              <a:ext uri="{FF2B5EF4-FFF2-40B4-BE49-F238E27FC236}">
                <a16:creationId xmlns:a16="http://schemas.microsoft.com/office/drawing/2014/main" id="{5F9AD063-2614-47D5-B159-7F52200EE6FC}"/>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4C7874D2-E1E7-4326-B74C-7EA96226A045}"/>
              </a:ext>
            </a:extLst>
          </p:cNvPr>
          <p:cNvSpPr>
            <a:spLocks noGrp="1"/>
          </p:cNvSpPr>
          <p:nvPr>
            <p:ph type="sldNum" sz="quarter" idx="12"/>
          </p:nvPr>
        </p:nvSpPr>
        <p:spPr/>
        <p:txBody>
          <a:bodyPr/>
          <a:lstStyle/>
          <a:p>
            <a:fld id="{02687363-2EE8-49C2-8012-C473CDA527DF}" type="slidenum">
              <a:rPr lang="en-US" smtClean="0"/>
              <a:t>31</a:t>
            </a:fld>
            <a:endParaRPr lang="en-US" dirty="0"/>
          </a:p>
        </p:txBody>
      </p:sp>
    </p:spTree>
    <p:extLst>
      <p:ext uri="{BB962C8B-B14F-4D97-AF65-F5344CB8AC3E}">
        <p14:creationId xmlns:p14="http://schemas.microsoft.com/office/powerpoint/2010/main" val="1404852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53AC1-9848-3047-ADFB-B202F93BB2A9}"/>
              </a:ext>
            </a:extLst>
          </p:cNvPr>
          <p:cNvSpPr>
            <a:spLocks noGrp="1"/>
          </p:cNvSpPr>
          <p:nvPr>
            <p:ph type="title"/>
          </p:nvPr>
        </p:nvSpPr>
        <p:spPr>
          <a:xfrm>
            <a:off x="540325" y="415637"/>
            <a:ext cx="11114117" cy="1669196"/>
          </a:xfrm>
          <a:solidFill>
            <a:schemeClr val="accent2"/>
          </a:solidFill>
        </p:spPr>
        <p:txBody>
          <a:bodyPr>
            <a:normAutofit/>
          </a:bodyPr>
          <a:lstStyle/>
          <a:p>
            <a:pPr algn="ctr"/>
            <a:r>
              <a:rPr lang="en-US" sz="5400" dirty="0">
                <a:solidFill>
                  <a:schemeClr val="bg1"/>
                </a:solidFill>
              </a:rPr>
              <a:t>BANKRUPTCY</a:t>
            </a:r>
          </a:p>
        </p:txBody>
      </p:sp>
      <p:sp>
        <p:nvSpPr>
          <p:cNvPr id="3" name="Content Placeholder 2">
            <a:extLst>
              <a:ext uri="{FF2B5EF4-FFF2-40B4-BE49-F238E27FC236}">
                <a16:creationId xmlns:a16="http://schemas.microsoft.com/office/drawing/2014/main" id="{474C7D54-C5E5-E844-B6A6-0446D8647DF9}"/>
              </a:ext>
            </a:extLst>
          </p:cNvPr>
          <p:cNvSpPr>
            <a:spLocks noGrp="1"/>
          </p:cNvSpPr>
          <p:nvPr>
            <p:ph idx="1"/>
          </p:nvPr>
        </p:nvSpPr>
        <p:spPr>
          <a:xfrm>
            <a:off x="540326" y="2084832"/>
            <a:ext cx="11114117" cy="4224528"/>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accent1"/>
            </a:solidFill>
          </a:ln>
        </p:spPr>
        <p:txBody>
          <a:bodyPr/>
          <a:lstStyle/>
          <a:p>
            <a:endParaRPr lang="en-US" dirty="0"/>
          </a:p>
          <a:p>
            <a:r>
              <a:rPr lang="en-US" sz="4000" dirty="0"/>
              <a:t>Bankruptcy is an option, but it should not be your first option. Bankruptcy provides you with the opportunity to resolve certain debts and give you a fresh start and an almost clean slate.</a:t>
            </a:r>
          </a:p>
        </p:txBody>
      </p:sp>
      <p:sp>
        <p:nvSpPr>
          <p:cNvPr id="4" name="Footer Placeholder 3">
            <a:extLst>
              <a:ext uri="{FF2B5EF4-FFF2-40B4-BE49-F238E27FC236}">
                <a16:creationId xmlns:a16="http://schemas.microsoft.com/office/drawing/2014/main" id="{1F970167-DAE3-DD47-A963-7DE037F4ED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713DB6-2997-3E42-96C5-531BC9B7815B}"/>
              </a:ext>
            </a:extLst>
          </p:cNvPr>
          <p:cNvSpPr>
            <a:spLocks noGrp="1"/>
          </p:cNvSpPr>
          <p:nvPr>
            <p:ph type="sldNum" sz="quarter" idx="12"/>
          </p:nvPr>
        </p:nvSpPr>
        <p:spPr/>
        <p:txBody>
          <a:bodyPr/>
          <a:lstStyle/>
          <a:p>
            <a:fld id="{02687363-2EE8-49C2-8012-C473CDA527DF}" type="slidenum">
              <a:rPr lang="en-US" smtClean="0"/>
              <a:t>32</a:t>
            </a:fld>
            <a:endParaRPr lang="en-US" dirty="0"/>
          </a:p>
        </p:txBody>
      </p:sp>
    </p:spTree>
    <p:extLst>
      <p:ext uri="{BB962C8B-B14F-4D97-AF65-F5344CB8AC3E}">
        <p14:creationId xmlns:p14="http://schemas.microsoft.com/office/powerpoint/2010/main" val="3780069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0" y="1"/>
            <a:ext cx="12192000" cy="864066"/>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dirty="0"/>
              <a:t> BANKRUPTCY – SOME BASICS (1/2) </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0" y="864067"/>
            <a:ext cx="12192000" cy="5926821"/>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0" indent="0">
              <a:buNone/>
            </a:pPr>
            <a:r>
              <a:rPr lang="en-US" sz="2400" dirty="0"/>
              <a:t>Bankruptcy stops creditors’ calls, lawsuits, enforcement actions upon filing the paperwork through something called the automatic stay.  </a:t>
            </a:r>
          </a:p>
          <a:p>
            <a:r>
              <a:rPr lang="en-US" sz="2400" dirty="0"/>
              <a:t>Bankruptcy generally discharges, or wipes clean, most types of debt (credit cards, personal loans, past due rent, most civil judgments, utility bills) for the “honest but unfortunate debtor.”</a:t>
            </a:r>
          </a:p>
          <a:p>
            <a:r>
              <a:rPr lang="en-US" sz="2400" dirty="0"/>
              <a:t>Some debts, however, may not be discharged like child/spousal support, most student loans, and some taxes. </a:t>
            </a:r>
            <a:br>
              <a:rPr lang="en-US" sz="2400" dirty="0"/>
            </a:br>
            <a:endParaRPr lang="en-US" sz="2400" dirty="0"/>
          </a:p>
          <a:p>
            <a:r>
              <a:rPr lang="en-US" sz="2400" dirty="0"/>
              <a:t>The two most common types of bankruptcy individuals use are:</a:t>
            </a:r>
          </a:p>
          <a:p>
            <a:pPr lvl="1"/>
            <a:r>
              <a:rPr lang="en-US" dirty="0"/>
              <a:t>LIQUIDATION under CHAPTER 7, or </a:t>
            </a:r>
          </a:p>
          <a:p>
            <a:pPr lvl="1"/>
            <a:r>
              <a:rPr lang="en-US" dirty="0"/>
              <a:t>REPAYMENT PLANS (usually for 3 to 5 years) under CHAPTER 13 for debtors with regular income.</a:t>
            </a:r>
            <a:br>
              <a:rPr lang="en-US" dirty="0"/>
            </a:br>
            <a:endParaRPr lang="en-US" dirty="0"/>
          </a:p>
          <a:p>
            <a:r>
              <a:rPr lang="en-US" sz="2400" dirty="0"/>
              <a:t>The United States Bankruptcy Court for the Southern District of Florida (</a:t>
            </a:r>
            <a:r>
              <a:rPr lang="en-US" sz="2400" dirty="0">
                <a:hlinkClick r:id="rId2"/>
              </a:rPr>
              <a:t>www.flsb.uscourts.gov</a:t>
            </a:r>
            <a:r>
              <a:rPr lang="en-US" sz="2400" dirty="0"/>
              <a:t>) has two helpful programs that you may want to investigate: </a:t>
            </a:r>
          </a:p>
          <a:p>
            <a:pPr lvl="1"/>
            <a:r>
              <a:rPr lang="en-US" sz="2000" dirty="0"/>
              <a:t>Student Loan Modification and Mediation Program </a:t>
            </a:r>
          </a:p>
          <a:p>
            <a:pPr lvl="1"/>
            <a:r>
              <a:rPr lang="en-US" sz="2000" dirty="0"/>
              <a:t>Mortgage Modification Mediation </a:t>
            </a:r>
          </a:p>
          <a:p>
            <a:r>
              <a:rPr lang="en-US" sz="2400" dirty="0"/>
              <a:t>The Chapter 13 discharge is broader than the Chapter 7 discharge, i.e. more debts are discharged/wiped-clean in Chapter 13 than in Chapter 7</a:t>
            </a:r>
          </a:p>
          <a:p>
            <a:r>
              <a:rPr lang="en-US" sz="2400" dirty="0"/>
              <a:t>Bankruptcy Stigma? Fear of Bankruptcy?  Don’t let either hold you back if bankruptcy is right for you.</a:t>
            </a:r>
          </a:p>
        </p:txBody>
      </p:sp>
      <p:sp>
        <p:nvSpPr>
          <p:cNvPr id="2" name="Footer Placeholder 1">
            <a:extLst>
              <a:ext uri="{FF2B5EF4-FFF2-40B4-BE49-F238E27FC236}">
                <a16:creationId xmlns:a16="http://schemas.microsoft.com/office/drawing/2014/main" id="{F4F89D5F-6302-40E9-BC87-78DD9305D71F}"/>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EB7F49D0-44DA-44EA-BDC5-C98F1B831137}"/>
              </a:ext>
            </a:extLst>
          </p:cNvPr>
          <p:cNvSpPr>
            <a:spLocks noGrp="1"/>
          </p:cNvSpPr>
          <p:nvPr>
            <p:ph type="sldNum" sz="quarter" idx="12"/>
          </p:nvPr>
        </p:nvSpPr>
        <p:spPr/>
        <p:txBody>
          <a:bodyPr/>
          <a:lstStyle/>
          <a:p>
            <a:fld id="{02687363-2EE8-49C2-8012-C473CDA527DF}" type="slidenum">
              <a:rPr lang="en-US" smtClean="0"/>
              <a:t>33</a:t>
            </a:fld>
            <a:endParaRPr lang="en-US" dirty="0"/>
          </a:p>
        </p:txBody>
      </p:sp>
    </p:spTree>
    <p:extLst>
      <p:ext uri="{BB962C8B-B14F-4D97-AF65-F5344CB8AC3E}">
        <p14:creationId xmlns:p14="http://schemas.microsoft.com/office/powerpoint/2010/main" val="2368424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0" y="1"/>
            <a:ext cx="12192000" cy="1057274"/>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dirty="0"/>
              <a:t> </a:t>
            </a:r>
            <a:r>
              <a:rPr lang="en-US" dirty="0">
                <a:solidFill>
                  <a:schemeClr val="tx1"/>
                </a:solidFill>
              </a:rPr>
              <a:t>BANKRUPTCY BASICS (Continued; 2/2) </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0" y="864067"/>
            <a:ext cx="12192000" cy="5926821"/>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a:t>It’s important to know how bankruptcy will personally impact you before you file because there are limits on how often you can obtain a bankruptcy discharge, e.g., 8 years between Chapter 7 cases. </a:t>
            </a:r>
            <a:br>
              <a:rPr lang="en-US" dirty="0"/>
            </a:br>
            <a:endParaRPr lang="en-US" dirty="0"/>
          </a:p>
          <a:p>
            <a:r>
              <a:rPr lang="en-US" dirty="0"/>
              <a:t>Do </a:t>
            </a:r>
            <a:r>
              <a:rPr lang="en-US" b="1" u="sng" dirty="0"/>
              <a:t>not</a:t>
            </a:r>
            <a:r>
              <a:rPr lang="en-US" b="1" dirty="0"/>
              <a:t> </a:t>
            </a:r>
            <a:r>
              <a:rPr lang="en-US" dirty="0"/>
              <a:t>file bankruptcy if you are in a situation that the debt is still accumulating. For example, if you are in the middle of treatment and medical bills are ongoing. </a:t>
            </a:r>
          </a:p>
          <a:p>
            <a:r>
              <a:rPr lang="en-US" sz="2800" dirty="0"/>
              <a:t>Also, do </a:t>
            </a:r>
            <a:r>
              <a:rPr lang="en-US" sz="2800" b="1" u="sng" dirty="0"/>
              <a:t>not</a:t>
            </a:r>
            <a:r>
              <a:rPr lang="en-US" sz="2800" b="1" dirty="0"/>
              <a:t> </a:t>
            </a:r>
            <a:r>
              <a:rPr lang="en-US" sz="2800" dirty="0"/>
              <a:t>use bankruptcy if you are “judgment proof.”  </a:t>
            </a:r>
          </a:p>
          <a:p>
            <a:pPr lvl="1"/>
            <a:r>
              <a:rPr lang="en-US" dirty="0"/>
              <a:t>You are only receiving income that cannot be taken by creditors. </a:t>
            </a:r>
          </a:p>
          <a:p>
            <a:pPr lvl="1"/>
            <a:r>
              <a:rPr lang="en-US" dirty="0"/>
              <a:t>You only have “exempt” assets (homestead; car valued at $1,000 or less; less than $1,000 or $5,000 if no home)</a:t>
            </a:r>
            <a:br>
              <a:rPr lang="en-US" dirty="0"/>
            </a:br>
            <a:endParaRPr lang="en-US" dirty="0"/>
          </a:p>
          <a:p>
            <a:r>
              <a:rPr lang="en-US" dirty="0"/>
              <a:t>The Bankruptcy Code changed to exclude most types of military related disability pay from “current monthly income.” This generally means you cannot be forced to use this money to pay creditors in a Chapter 13 case with personal property.</a:t>
            </a:r>
            <a:br>
              <a:rPr lang="en-US" dirty="0"/>
            </a:br>
            <a:endParaRPr lang="en-US" dirty="0"/>
          </a:p>
          <a:p>
            <a:r>
              <a:rPr lang="en-US" dirty="0"/>
              <a:t>To learn more about bankruptcy, meet with an attorney.</a:t>
            </a:r>
          </a:p>
          <a:p>
            <a:r>
              <a:rPr lang="en-US" dirty="0"/>
              <a:t>Visit </a:t>
            </a:r>
            <a:r>
              <a:rPr lang="en-US" dirty="0">
                <a:hlinkClick r:id="rId2"/>
              </a:rPr>
              <a:t>www.flsb.uscourts.gov</a:t>
            </a:r>
            <a:r>
              <a:rPr lang="en-US" dirty="0"/>
              <a:t> for additional bankruptcy resources.</a:t>
            </a:r>
          </a:p>
        </p:txBody>
      </p:sp>
      <p:sp>
        <p:nvSpPr>
          <p:cNvPr id="7" name="Footer Placeholder 6">
            <a:extLst>
              <a:ext uri="{FF2B5EF4-FFF2-40B4-BE49-F238E27FC236}">
                <a16:creationId xmlns:a16="http://schemas.microsoft.com/office/drawing/2014/main" id="{E058FA69-32CA-4F2C-BDBE-38A44A5164BA}"/>
              </a:ext>
            </a:extLst>
          </p:cNvPr>
          <p:cNvSpPr txBox="1">
            <a:spLocks noGrp="1"/>
          </p:cNvSpPr>
          <p:nvPr>
            <p:ph type="ftr" sz="quarter" idx="11"/>
          </p:nvPr>
        </p:nvSpPr>
        <p:spPr>
          <a:xfrm>
            <a:off x="6266576" y="6423496"/>
            <a:ext cx="3489820" cy="230832"/>
          </a:xfrm>
          <a:prstGeom prst="rect">
            <a:avLst/>
          </a:prstGeom>
          <a:noFill/>
        </p:spPr>
        <p:txBody>
          <a:bodyPr wrap="square" rtlCol="0">
            <a:spAutoFit/>
          </a:bodyPr>
          <a:lstStyle/>
          <a:p>
            <a:r>
              <a:rPr lang="en-US" sz="900" dirty="0">
                <a:hlinkClick r:id="rId3" tooltip="http://warrendale.blogspot.com/2009_11_01_archive.html"/>
              </a:rPr>
              <a:t>This Photo</a:t>
            </a:r>
            <a:r>
              <a:rPr lang="en-US" sz="900" dirty="0"/>
              <a:t> by Unknown Author is licensed under </a:t>
            </a:r>
            <a:r>
              <a:rPr lang="en-US" sz="900" dirty="0">
                <a:hlinkClick r:id="rId4" tooltip="https://creativecommons.org/licenses/by-nc-sa/3.0/"/>
              </a:rPr>
              <a:t>CC BY-SA-NC</a:t>
            </a:r>
            <a:endParaRPr lang="en-US" sz="900" dirty="0"/>
          </a:p>
        </p:txBody>
      </p:sp>
      <p:sp>
        <p:nvSpPr>
          <p:cNvPr id="3" name="Slide Number Placeholder 2">
            <a:extLst>
              <a:ext uri="{FF2B5EF4-FFF2-40B4-BE49-F238E27FC236}">
                <a16:creationId xmlns:a16="http://schemas.microsoft.com/office/drawing/2014/main" id="{4CDFE484-6AD8-4BA1-8741-F36BFA50B12E}"/>
              </a:ext>
            </a:extLst>
          </p:cNvPr>
          <p:cNvSpPr>
            <a:spLocks noGrp="1"/>
          </p:cNvSpPr>
          <p:nvPr>
            <p:ph type="sldNum" sz="quarter" idx="12"/>
          </p:nvPr>
        </p:nvSpPr>
        <p:spPr/>
        <p:txBody>
          <a:bodyPr/>
          <a:lstStyle/>
          <a:p>
            <a:fld id="{02687363-2EE8-49C2-8012-C473CDA527DF}" type="slidenum">
              <a:rPr lang="en-US" smtClean="0"/>
              <a:t>34</a:t>
            </a:fld>
            <a:endParaRPr lang="en-US" dirty="0"/>
          </a:p>
        </p:txBody>
      </p:sp>
      <p:pic>
        <p:nvPicPr>
          <p:cNvPr id="8" name="Picture 7">
            <a:extLst>
              <a:ext uri="{FF2B5EF4-FFF2-40B4-BE49-F238E27FC236}">
                <a16:creationId xmlns:a16="http://schemas.microsoft.com/office/drawing/2014/main" id="{841EBE46-EFAA-4810-9E37-A8C9598B2A9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67052" y="5629275"/>
            <a:ext cx="2224948" cy="1161613"/>
          </a:xfrm>
          <a:prstGeom prst="rect">
            <a:avLst/>
          </a:prstGeom>
        </p:spPr>
      </p:pic>
    </p:spTree>
    <p:extLst>
      <p:ext uri="{BB962C8B-B14F-4D97-AF65-F5344CB8AC3E}">
        <p14:creationId xmlns:p14="http://schemas.microsoft.com/office/powerpoint/2010/main" val="3413685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E203-B057-7F4F-B4C9-EDB4D1A148BC}"/>
              </a:ext>
            </a:extLst>
          </p:cNvPr>
          <p:cNvSpPr>
            <a:spLocks noGrp="1"/>
          </p:cNvSpPr>
          <p:nvPr>
            <p:ph type="title"/>
          </p:nvPr>
        </p:nvSpPr>
        <p:spPr>
          <a:xfrm>
            <a:off x="1024128" y="1641300"/>
            <a:ext cx="9720072" cy="3397425"/>
          </a:xfrm>
          <a:solidFill>
            <a:schemeClr val="accent2"/>
          </a:solidFill>
        </p:spPr>
        <p:txBody>
          <a:bodyPr/>
          <a:lstStyle/>
          <a:p>
            <a:pPr algn="ctr"/>
            <a:r>
              <a:rPr lang="en-US" dirty="0"/>
              <a:t>SOME FINAL THOUGHTS</a:t>
            </a:r>
          </a:p>
        </p:txBody>
      </p:sp>
      <p:sp>
        <p:nvSpPr>
          <p:cNvPr id="3" name="Content Placeholder 2">
            <a:extLst>
              <a:ext uri="{FF2B5EF4-FFF2-40B4-BE49-F238E27FC236}">
                <a16:creationId xmlns:a16="http://schemas.microsoft.com/office/drawing/2014/main" id="{58B94E49-C15A-924E-BA1B-F5A1305CFDEC}"/>
              </a:ext>
            </a:extLst>
          </p:cNvPr>
          <p:cNvSpPr>
            <a:spLocks noGrp="1"/>
          </p:cNvSpPr>
          <p:nvPr>
            <p:ph idx="1"/>
          </p:nvPr>
        </p:nvSpPr>
        <p:spPr>
          <a:xfrm>
            <a:off x="1024128" y="5038725"/>
            <a:ext cx="9720073" cy="1270634"/>
          </a:xfrm>
          <a:solidFill>
            <a:schemeClr val="accent1"/>
          </a:solidFill>
          <a:ln>
            <a:solidFill>
              <a:schemeClr val="accent1"/>
            </a:solidFill>
          </a:ln>
        </p:spPr>
        <p:txBody>
          <a:bodyPr/>
          <a:lstStyle/>
          <a:p>
            <a:endParaRPr lang="en-US" dirty="0"/>
          </a:p>
        </p:txBody>
      </p:sp>
      <p:sp>
        <p:nvSpPr>
          <p:cNvPr id="4" name="Footer Placeholder 3">
            <a:extLst>
              <a:ext uri="{FF2B5EF4-FFF2-40B4-BE49-F238E27FC236}">
                <a16:creationId xmlns:a16="http://schemas.microsoft.com/office/drawing/2014/main" id="{556B49DD-72EF-D74F-8273-82FAB06BF6D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A240C29-91A1-6B4F-B186-85769791B7FC}"/>
              </a:ext>
            </a:extLst>
          </p:cNvPr>
          <p:cNvSpPr>
            <a:spLocks noGrp="1"/>
          </p:cNvSpPr>
          <p:nvPr>
            <p:ph type="sldNum" sz="quarter" idx="12"/>
          </p:nvPr>
        </p:nvSpPr>
        <p:spPr/>
        <p:txBody>
          <a:bodyPr/>
          <a:lstStyle/>
          <a:p>
            <a:fld id="{02687363-2EE8-49C2-8012-C473CDA527DF}" type="slidenum">
              <a:rPr lang="en-US" smtClean="0"/>
              <a:t>35</a:t>
            </a:fld>
            <a:endParaRPr lang="en-US" dirty="0"/>
          </a:p>
        </p:txBody>
      </p:sp>
      <p:sp>
        <p:nvSpPr>
          <p:cNvPr id="6" name="TextBox 5"/>
          <p:cNvSpPr txBox="1"/>
          <p:nvPr/>
        </p:nvSpPr>
        <p:spPr>
          <a:xfrm>
            <a:off x="1024128" y="757618"/>
            <a:ext cx="9720072" cy="883682"/>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257506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0" y="-41495"/>
            <a:ext cx="12192000" cy="13255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dirty="0"/>
              <a:t> SOME ADDITIONAL MEANS FOR IMPROVING YOUR FINANCIAL SITUATION</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0" y="1317624"/>
            <a:ext cx="12192000" cy="5540376"/>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a:t>Do you have a service-related disability? Have you applied for compensation from the VA? Has the VA denied your claim or is not paying you as much as you think you rate?</a:t>
            </a:r>
          </a:p>
          <a:p>
            <a:r>
              <a:rPr lang="en-US" dirty="0"/>
              <a:t>Did you serve during a time of war? Have you filed for a VA pension? Has the VA denied your pension claim?</a:t>
            </a:r>
          </a:p>
          <a:p>
            <a:r>
              <a:rPr lang="en-US" dirty="0"/>
              <a:t>Is any of your medical debt a result of injuries or disabilities related to your military service? Have you tried to have the VA cover the costs of that medical care (even if it wasn’t provided by the VA)?</a:t>
            </a:r>
          </a:p>
          <a:p>
            <a:r>
              <a:rPr lang="en-US" dirty="0"/>
              <a:t>Is the characterization of your discharge precluding you from getting benefits like disability compensation or the GI Bill? Have you filed to upgrade your discharge with the Dept of Defense? Have you applied to the VA to find your service Honorable for VA purposes so you can receive treatment and/or benefits?</a:t>
            </a:r>
          </a:p>
          <a:p>
            <a:r>
              <a:rPr lang="en-US" dirty="0"/>
              <a:t>If any of the above applies to you, you can speak with the lawyers we have made available to see if further representation could lead to an improvement in benefits or your financial situation.</a:t>
            </a:r>
          </a:p>
          <a:p>
            <a:endParaRPr lang="en-US" dirty="0"/>
          </a:p>
        </p:txBody>
      </p:sp>
      <p:sp>
        <p:nvSpPr>
          <p:cNvPr id="2" name="Footer Placeholder 1">
            <a:extLst>
              <a:ext uri="{FF2B5EF4-FFF2-40B4-BE49-F238E27FC236}">
                <a16:creationId xmlns:a16="http://schemas.microsoft.com/office/drawing/2014/main" id="{5D766266-6AC8-4D20-9741-BD8664393132}"/>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DD76B186-F128-4150-AF2B-75AFE47E3098}"/>
              </a:ext>
            </a:extLst>
          </p:cNvPr>
          <p:cNvSpPr>
            <a:spLocks noGrp="1"/>
          </p:cNvSpPr>
          <p:nvPr>
            <p:ph type="sldNum" sz="quarter" idx="12"/>
          </p:nvPr>
        </p:nvSpPr>
        <p:spPr/>
        <p:txBody>
          <a:bodyPr/>
          <a:lstStyle/>
          <a:p>
            <a:fld id="{02687363-2EE8-49C2-8012-C473CDA527DF}" type="slidenum">
              <a:rPr lang="en-US" smtClean="0"/>
              <a:t>36</a:t>
            </a:fld>
            <a:endParaRPr lang="en-US" dirty="0"/>
          </a:p>
        </p:txBody>
      </p:sp>
    </p:spTree>
    <p:extLst>
      <p:ext uri="{BB962C8B-B14F-4D97-AF65-F5344CB8AC3E}">
        <p14:creationId xmlns:p14="http://schemas.microsoft.com/office/powerpoint/2010/main" val="3433284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4993006" y="-1"/>
            <a:ext cx="7195946" cy="1242563"/>
          </a:xfr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b">
            <a:noAutofit/>
          </a:bodyPr>
          <a:lstStyle/>
          <a:p>
            <a:pPr algn="ctr"/>
            <a:r>
              <a:rPr lang="en-US" sz="3800" b="1" dirty="0">
                <a:solidFill>
                  <a:schemeClr val="bg1"/>
                </a:solidFill>
                <a:latin typeface="+mj-lt"/>
                <a:ea typeface="+mj-ea"/>
                <a:cs typeface="+mj-cs"/>
              </a:rPr>
              <a:t>A PLACE TO START</a:t>
            </a:r>
            <a:br>
              <a:rPr lang="en-US" sz="3800" b="1" dirty="0">
                <a:solidFill>
                  <a:schemeClr val="bg1"/>
                </a:solidFill>
                <a:latin typeface="+mj-lt"/>
                <a:ea typeface="+mj-ea"/>
                <a:cs typeface="+mj-cs"/>
              </a:rPr>
            </a:br>
            <a:r>
              <a:rPr lang="en-US" sz="3800" b="1" dirty="0">
                <a:solidFill>
                  <a:schemeClr val="bg1"/>
                </a:solidFill>
                <a:latin typeface="+mj-lt"/>
                <a:ea typeface="+mj-ea"/>
                <a:cs typeface="+mj-cs"/>
              </a:rPr>
              <a:t>FINANCIAL GOAL SETTING</a:t>
            </a:r>
          </a:p>
        </p:txBody>
      </p:sp>
      <p:sp>
        <p:nvSpPr>
          <p:cNvPr id="10" name="Content Placeholder 9">
            <a:extLst>
              <a:ext uri="{FF2B5EF4-FFF2-40B4-BE49-F238E27FC236}">
                <a16:creationId xmlns:a16="http://schemas.microsoft.com/office/drawing/2014/main" id="{801B79F0-56B2-40C8-9066-3857ED273BFA}"/>
              </a:ext>
            </a:extLst>
          </p:cNvPr>
          <p:cNvSpPr>
            <a:spLocks noGrp="1"/>
          </p:cNvSpPr>
          <p:nvPr>
            <p:ph idx="1"/>
          </p:nvPr>
        </p:nvSpPr>
        <p:spPr>
          <a:xfrm>
            <a:off x="4993006" y="1242562"/>
            <a:ext cx="7195946" cy="5615437"/>
          </a:xfrm>
          <a:solidFill>
            <a:schemeClr val="accent1">
              <a:lumMod val="60000"/>
              <a:lumOff val="40000"/>
            </a:schemeClr>
          </a:solidFill>
        </p:spPr>
        <p:txBody>
          <a:bodyPr vert="horz" lIns="91440" tIns="45720" rIns="91440" bIns="45720" rtlCol="0">
            <a:noAutofit/>
          </a:bodyPr>
          <a:lstStyle/>
          <a:p>
            <a:r>
              <a:rPr lang="en-US" sz="2600" dirty="0"/>
              <a:t>What is the one thing I want to change in your finances? </a:t>
            </a:r>
          </a:p>
          <a:p>
            <a:r>
              <a:rPr lang="en-US" sz="2600" dirty="0"/>
              <a:t>Set a financial goal that interests </a:t>
            </a:r>
            <a:r>
              <a:rPr lang="en-US" sz="2600" u="sng" dirty="0"/>
              <a:t>you</a:t>
            </a:r>
            <a:r>
              <a:rPr lang="en-US" sz="2600" dirty="0"/>
              <a:t>. </a:t>
            </a:r>
          </a:p>
          <a:p>
            <a:r>
              <a:rPr lang="en-US" sz="2600" dirty="0"/>
              <a:t>Write that goal down.  </a:t>
            </a:r>
          </a:p>
          <a:p>
            <a:pPr lvl="1"/>
            <a:r>
              <a:rPr lang="en-US" sz="2600" dirty="0"/>
              <a:t>Consider sharing the goal with someone who will help or hold you accountable.</a:t>
            </a:r>
          </a:p>
          <a:p>
            <a:r>
              <a:rPr lang="en-US" sz="2600" dirty="0"/>
              <a:t>Make a plan that identifies resources you can use to meet your financial goal. </a:t>
            </a:r>
          </a:p>
          <a:p>
            <a:pPr lvl="1"/>
            <a:r>
              <a:rPr lang="en-US" sz="2600" dirty="0"/>
              <a:t>Know the strategies that work best for you. </a:t>
            </a:r>
          </a:p>
          <a:p>
            <a:r>
              <a:rPr lang="en-US" sz="2600" dirty="0"/>
              <a:t>Set a deadline to complete the goal. </a:t>
            </a:r>
          </a:p>
          <a:p>
            <a:r>
              <a:rPr lang="en-US" sz="2600" dirty="0"/>
              <a:t>Be flexible as necessary by adjusting as you go when you must so you can achieve the goal. </a:t>
            </a:r>
          </a:p>
        </p:txBody>
      </p:sp>
      <p:sp>
        <p:nvSpPr>
          <p:cNvPr id="2" name="Footer Placeholder 1">
            <a:extLst>
              <a:ext uri="{FF2B5EF4-FFF2-40B4-BE49-F238E27FC236}">
                <a16:creationId xmlns:a16="http://schemas.microsoft.com/office/drawing/2014/main" id="{C1E81A63-C2DC-46B3-8026-B98D750AFFE7}"/>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3DA66D39-EC77-441F-B37C-BEE00C08DB9B}"/>
              </a:ext>
            </a:extLst>
          </p:cNvPr>
          <p:cNvSpPr>
            <a:spLocks noGrp="1"/>
          </p:cNvSpPr>
          <p:nvPr>
            <p:ph type="sldNum" sz="quarter" idx="12"/>
          </p:nvPr>
        </p:nvSpPr>
        <p:spPr>
          <a:xfrm>
            <a:off x="11344275" y="6470704"/>
            <a:ext cx="466725" cy="274320"/>
          </a:xfrm>
        </p:spPr>
        <p:txBody>
          <a:bodyPr/>
          <a:lstStyle/>
          <a:p>
            <a:fld id="{02687363-2EE8-49C2-8012-C473CDA527DF}" type="slidenum">
              <a:rPr lang="en-US" smtClean="0"/>
              <a:t>37</a:t>
            </a:fld>
            <a:endParaRPr lang="en-US" dirty="0"/>
          </a:p>
        </p:txBody>
      </p:sp>
      <p:pic>
        <p:nvPicPr>
          <p:cNvPr id="8" name="Picture 7">
            <a:extLst>
              <a:ext uri="{FF2B5EF4-FFF2-40B4-BE49-F238E27FC236}">
                <a16:creationId xmlns:a16="http://schemas.microsoft.com/office/drawing/2014/main" id="{2CFF0E5D-C466-46BE-B664-58D4D912195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281"/>
          <a:stretch/>
        </p:blipFill>
        <p:spPr>
          <a:xfrm>
            <a:off x="20" y="9"/>
            <a:ext cx="4992985" cy="6500379"/>
          </a:xfrm>
          <a:prstGeom prst="rect">
            <a:avLst/>
          </a:prstGeom>
          <a:solidFill>
            <a:schemeClr val="accent2"/>
          </a:solidFill>
        </p:spPr>
      </p:pic>
      <p:sp>
        <p:nvSpPr>
          <p:cNvPr id="9" name="TextBox 8">
            <a:extLst>
              <a:ext uri="{FF2B5EF4-FFF2-40B4-BE49-F238E27FC236}">
                <a16:creationId xmlns:a16="http://schemas.microsoft.com/office/drawing/2014/main" id="{644754AB-5901-451C-8968-714202985611}"/>
              </a:ext>
            </a:extLst>
          </p:cNvPr>
          <p:cNvSpPr txBox="1"/>
          <p:nvPr/>
        </p:nvSpPr>
        <p:spPr>
          <a:xfrm>
            <a:off x="1305279" y="6579166"/>
            <a:ext cx="218681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ringling.libguides.com/c.php?g=501081&amp;p=3431486">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3018007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0" y="-49884"/>
            <a:ext cx="12192000" cy="132556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n-US" dirty="0">
                <a:solidFill>
                  <a:schemeClr val="tx1"/>
                </a:solidFill>
              </a:rPr>
              <a:t>“START WHERE YOU ARE, USE WHAT YOU HAVE, DO WHAT YOU CAN.” Arthur Ashe </a:t>
            </a:r>
          </a:p>
        </p:txBody>
      </p:sp>
      <p:sp>
        <p:nvSpPr>
          <p:cNvPr id="2" name="Footer Placeholder 1">
            <a:extLst>
              <a:ext uri="{FF2B5EF4-FFF2-40B4-BE49-F238E27FC236}">
                <a16:creationId xmlns:a16="http://schemas.microsoft.com/office/drawing/2014/main" id="{F3E1FFE3-F4A6-48BA-96C3-C59159DC3E97}"/>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7A74FDC5-943E-4970-91F8-43C245430CB2}"/>
              </a:ext>
            </a:extLst>
          </p:cNvPr>
          <p:cNvSpPr>
            <a:spLocks noGrp="1"/>
          </p:cNvSpPr>
          <p:nvPr>
            <p:ph type="sldNum" sz="quarter" idx="12"/>
          </p:nvPr>
        </p:nvSpPr>
        <p:spPr/>
        <p:txBody>
          <a:bodyPr/>
          <a:lstStyle/>
          <a:p>
            <a:fld id="{02687363-2EE8-49C2-8012-C473CDA527DF}" type="slidenum">
              <a:rPr lang="en-US" smtClean="0"/>
              <a:t>38</a:t>
            </a:fld>
            <a:endParaRPr lang="en-US" dirty="0"/>
          </a:p>
        </p:txBody>
      </p:sp>
      <p:sp>
        <p:nvSpPr>
          <p:cNvPr id="6" name="Title 1">
            <a:extLst>
              <a:ext uri="{FF2B5EF4-FFF2-40B4-BE49-F238E27FC236}">
                <a16:creationId xmlns:a16="http://schemas.microsoft.com/office/drawing/2014/main" id="{D9A3EE19-98A3-4CB8-B274-09B4644D748E}"/>
              </a:ext>
            </a:extLst>
          </p:cNvPr>
          <p:cNvSpPr txBox="1">
            <a:spLocks/>
          </p:cNvSpPr>
          <p:nvPr/>
        </p:nvSpPr>
        <p:spPr>
          <a:xfrm>
            <a:off x="159391" y="0"/>
            <a:ext cx="11194409" cy="13095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solidFill>
                <a:srgbClr val="DDDDDD"/>
              </a:solidFill>
            </a:endParaRPr>
          </a:p>
        </p:txBody>
      </p:sp>
      <p:graphicFrame>
        <p:nvGraphicFramePr>
          <p:cNvPr id="7" name="Diagram 6">
            <a:extLst>
              <a:ext uri="{FF2B5EF4-FFF2-40B4-BE49-F238E27FC236}">
                <a16:creationId xmlns:a16="http://schemas.microsoft.com/office/drawing/2014/main" id="{D72AD196-147C-483D-A7CA-738AF738D969}"/>
              </a:ext>
            </a:extLst>
          </p:cNvPr>
          <p:cNvGraphicFramePr/>
          <p:nvPr>
            <p:extLst>
              <p:ext uri="{D42A27DB-BD31-4B8C-83A1-F6EECF244321}">
                <p14:modId xmlns:p14="http://schemas.microsoft.com/office/powerpoint/2010/main" val="486022029"/>
              </p:ext>
            </p:extLst>
          </p:nvPr>
        </p:nvGraphicFramePr>
        <p:xfrm>
          <a:off x="0" y="1317623"/>
          <a:ext cx="9367935" cy="5540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D43776A5-306C-4C7A-AA85-1BE97477ED8E}"/>
              </a:ext>
            </a:extLst>
          </p:cNvPr>
          <p:cNvSpPr txBox="1"/>
          <p:nvPr/>
        </p:nvSpPr>
        <p:spPr>
          <a:xfrm>
            <a:off x="9032207" y="6030467"/>
            <a:ext cx="3159793" cy="430887"/>
          </a:xfrm>
          <a:prstGeom prst="rect">
            <a:avLst/>
          </a:prstGeom>
          <a:solidFill>
            <a:schemeClr val="accent2"/>
          </a:solidFill>
          <a:effectLst>
            <a:softEdge rad="31750"/>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200" dirty="0">
                <a:solidFill>
                  <a:schemeClr val="tx1"/>
                </a:solidFill>
              </a:rPr>
              <a:t>Shelter, Food, Clothing</a:t>
            </a:r>
          </a:p>
        </p:txBody>
      </p:sp>
      <p:sp>
        <p:nvSpPr>
          <p:cNvPr id="9" name="TextBox 8">
            <a:extLst>
              <a:ext uri="{FF2B5EF4-FFF2-40B4-BE49-F238E27FC236}">
                <a16:creationId xmlns:a16="http://schemas.microsoft.com/office/drawing/2014/main" id="{8CBE49EA-9000-4E68-80BE-900CBD0476D9}"/>
              </a:ext>
            </a:extLst>
          </p:cNvPr>
          <p:cNvSpPr txBox="1"/>
          <p:nvPr/>
        </p:nvSpPr>
        <p:spPr>
          <a:xfrm>
            <a:off x="8481702" y="4676646"/>
            <a:ext cx="3135588" cy="769441"/>
          </a:xfrm>
          <a:prstGeom prst="rect">
            <a:avLst/>
          </a:prstGeom>
          <a:solidFill>
            <a:schemeClr val="accent2"/>
          </a:solidFill>
          <a:effectLst>
            <a:softEdge rad="31750"/>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200" dirty="0">
                <a:solidFill>
                  <a:schemeClr val="tx1"/>
                </a:solidFill>
              </a:rPr>
              <a:t>Physical &amp; </a:t>
            </a:r>
            <a:br>
              <a:rPr lang="en-US" sz="2200" dirty="0">
                <a:solidFill>
                  <a:schemeClr val="tx1"/>
                </a:solidFill>
              </a:rPr>
            </a:br>
            <a:r>
              <a:rPr lang="en-US" sz="2200" dirty="0">
                <a:solidFill>
                  <a:schemeClr val="tx1"/>
                </a:solidFill>
              </a:rPr>
              <a:t>Emotional Safety</a:t>
            </a:r>
          </a:p>
        </p:txBody>
      </p:sp>
      <p:sp>
        <p:nvSpPr>
          <p:cNvPr id="10" name="TextBox 9">
            <a:extLst>
              <a:ext uri="{FF2B5EF4-FFF2-40B4-BE49-F238E27FC236}">
                <a16:creationId xmlns:a16="http://schemas.microsoft.com/office/drawing/2014/main" id="{4914CED1-8AE3-4199-9254-F12970FEC653}"/>
              </a:ext>
            </a:extLst>
          </p:cNvPr>
          <p:cNvSpPr txBox="1"/>
          <p:nvPr/>
        </p:nvSpPr>
        <p:spPr>
          <a:xfrm>
            <a:off x="7394646" y="3640162"/>
            <a:ext cx="3275122" cy="769441"/>
          </a:xfrm>
          <a:prstGeom prst="rect">
            <a:avLst/>
          </a:prstGeom>
          <a:solidFill>
            <a:schemeClr val="accent2"/>
          </a:solidFill>
          <a:effectLst>
            <a:softEdge rad="31750"/>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200" dirty="0">
                <a:solidFill>
                  <a:schemeClr val="tx1"/>
                </a:solidFill>
              </a:rPr>
              <a:t>Family, Acceptance, &amp; Understanding</a:t>
            </a:r>
          </a:p>
        </p:txBody>
      </p:sp>
      <p:sp>
        <p:nvSpPr>
          <p:cNvPr id="11" name="TextBox 10">
            <a:extLst>
              <a:ext uri="{FF2B5EF4-FFF2-40B4-BE49-F238E27FC236}">
                <a16:creationId xmlns:a16="http://schemas.microsoft.com/office/drawing/2014/main" id="{39031AD6-AD86-4DA6-84F8-80F358546118}"/>
              </a:ext>
            </a:extLst>
          </p:cNvPr>
          <p:cNvSpPr txBox="1"/>
          <p:nvPr/>
        </p:nvSpPr>
        <p:spPr>
          <a:xfrm>
            <a:off x="6470916" y="2860310"/>
            <a:ext cx="3275122" cy="430887"/>
          </a:xfrm>
          <a:prstGeom prst="rect">
            <a:avLst/>
          </a:prstGeom>
          <a:solidFill>
            <a:schemeClr val="accent2"/>
          </a:solidFill>
          <a:effectLst>
            <a:softEdge rad="31750"/>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200" dirty="0">
                <a:solidFill>
                  <a:schemeClr val="tx1"/>
                </a:solidFill>
              </a:rPr>
              <a:t>Self-esteem, Education</a:t>
            </a:r>
          </a:p>
        </p:txBody>
      </p:sp>
      <p:sp>
        <p:nvSpPr>
          <p:cNvPr id="12" name="TextBox 11">
            <a:extLst>
              <a:ext uri="{FF2B5EF4-FFF2-40B4-BE49-F238E27FC236}">
                <a16:creationId xmlns:a16="http://schemas.microsoft.com/office/drawing/2014/main" id="{95A49238-2D0D-466C-BFB0-5F271B73A1BB}"/>
              </a:ext>
            </a:extLst>
          </p:cNvPr>
          <p:cNvSpPr txBox="1"/>
          <p:nvPr/>
        </p:nvSpPr>
        <p:spPr>
          <a:xfrm>
            <a:off x="5757085" y="1808263"/>
            <a:ext cx="3275122" cy="430887"/>
          </a:xfrm>
          <a:prstGeom prst="rect">
            <a:avLst/>
          </a:prstGeom>
          <a:solidFill>
            <a:schemeClr val="accent2"/>
          </a:solidFill>
          <a:effectLst>
            <a:softEdge rad="31750"/>
          </a:effectLst>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200" dirty="0">
                <a:solidFill>
                  <a:schemeClr val="tx1"/>
                </a:solidFill>
              </a:rPr>
              <a:t>Self-fulfillment</a:t>
            </a:r>
          </a:p>
        </p:txBody>
      </p:sp>
    </p:spTree>
    <p:extLst>
      <p:ext uri="{BB962C8B-B14F-4D97-AF65-F5344CB8AC3E}">
        <p14:creationId xmlns:p14="http://schemas.microsoft.com/office/powerpoint/2010/main" val="3560189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0" y="-41495"/>
            <a:ext cx="12192000" cy="132556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dirty="0">
                <a:solidFill>
                  <a:schemeClr val="tx1"/>
                </a:solidFill>
              </a:rPr>
              <a:t>A SPECIAL THANKS TO:</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0" y="1317624"/>
            <a:ext cx="12192000" cy="5540376"/>
          </a:xfrm>
        </p:spPr>
        <p:style>
          <a:lnRef idx="1">
            <a:schemeClr val="accent1"/>
          </a:lnRef>
          <a:fillRef idx="2">
            <a:schemeClr val="accent1"/>
          </a:fillRef>
          <a:effectRef idx="1">
            <a:schemeClr val="accent1"/>
          </a:effectRef>
          <a:fontRef idx="minor">
            <a:schemeClr val="dk1"/>
          </a:fontRef>
        </p:style>
        <p:txBody>
          <a:bodyPr>
            <a:normAutofit/>
          </a:bodyPr>
          <a:lstStyle/>
          <a:p>
            <a:pPr>
              <a:spcBef>
                <a:spcPts val="0"/>
              </a:spcBef>
            </a:pPr>
            <a:endParaRPr lang="en-US" sz="1100" u="sng" dirty="0">
              <a:solidFill>
                <a:schemeClr val="tx1"/>
              </a:solidFill>
            </a:endParaRPr>
          </a:p>
          <a:p>
            <a:pPr marL="0" indent="0">
              <a:buNone/>
            </a:pPr>
            <a:r>
              <a:rPr lang="en-US" sz="2600" u="sng" dirty="0">
                <a:solidFill>
                  <a:schemeClr val="tx1"/>
                </a:solidFill>
              </a:rPr>
              <a:t>THANKS TO ALL OF OUR VOLUNTEERS AND PARTICIPANTS!</a:t>
            </a:r>
          </a:p>
          <a:p>
            <a:pPr lvl="1">
              <a:buFont typeface="Arial" panose="020B0604020202020204" pitchFamily="34" charset="0"/>
              <a:buChar char="•"/>
            </a:pPr>
            <a:r>
              <a:rPr lang="en-US" sz="2600" i="1" dirty="0"/>
              <a:t>Judge Mary Jo Heston</a:t>
            </a:r>
          </a:p>
          <a:p>
            <a:pPr lvl="1">
              <a:buFont typeface="Arial" panose="020B0604020202020204" pitchFamily="34" charset="0"/>
              <a:buChar char="•"/>
            </a:pPr>
            <a:r>
              <a:rPr lang="en-US" sz="2600" i="1" dirty="0"/>
              <a:t>Judge Charles Walker </a:t>
            </a:r>
          </a:p>
          <a:p>
            <a:pPr lvl="1">
              <a:buFont typeface="Arial" panose="020B0604020202020204" pitchFamily="34" charset="0"/>
              <a:buChar char="•"/>
            </a:pPr>
            <a:r>
              <a:rPr lang="en-US" sz="2600" i="1" dirty="0"/>
              <a:t>The National Conference of Bankruptcy Judges  </a:t>
            </a:r>
          </a:p>
          <a:p>
            <a:pPr lvl="1">
              <a:buFont typeface="Arial" panose="020B0604020202020204" pitchFamily="34" charset="0"/>
              <a:buChar char="•"/>
            </a:pPr>
            <a:r>
              <a:rPr lang="en-US" sz="2600" i="1" dirty="0"/>
              <a:t>American Bankruptcy Institute’s Veterans and Servicemembers Task </a:t>
            </a:r>
            <a:r>
              <a:rPr lang="en-US" sz="2600" i="1" dirty="0" err="1"/>
              <a:t>ForceThe</a:t>
            </a:r>
            <a:r>
              <a:rPr lang="en-US" sz="2600" i="1" dirty="0"/>
              <a:t> CARE Program – www.care4yourfuture.org</a:t>
            </a:r>
            <a:endParaRPr lang="en-US" sz="900" dirty="0">
              <a:solidFill>
                <a:schemeClr val="tx1"/>
              </a:solidFill>
            </a:endParaRPr>
          </a:p>
          <a:p>
            <a:r>
              <a:rPr lang="en-US" sz="2600" dirty="0"/>
              <a:t>The Handout accompanying this presentation includes some forms and additional information that may help you move forward towards a better financial situation.</a:t>
            </a:r>
            <a:endParaRPr lang="en-US" sz="2600" dirty="0">
              <a:solidFill>
                <a:schemeClr val="tx1"/>
              </a:solidFill>
            </a:endParaRPr>
          </a:p>
          <a:p>
            <a:r>
              <a:rPr lang="en-US" sz="2000" dirty="0">
                <a:solidFill>
                  <a:schemeClr val="tx1"/>
                </a:solidFill>
              </a:rPr>
              <a:t>Below are some additional resources that include more detail on some of the topics we covered today:</a:t>
            </a:r>
          </a:p>
          <a:p>
            <a:pPr lvl="1"/>
            <a:r>
              <a:rPr lang="en-US" sz="2000" dirty="0"/>
              <a:t>CFPB website </a:t>
            </a:r>
            <a:r>
              <a:rPr lang="en-US" sz="2000" dirty="0">
                <a:hlinkClick r:id="rId2"/>
              </a:rPr>
              <a:t>www.consumerfinance.gov</a:t>
            </a:r>
            <a:r>
              <a:rPr lang="en-US" sz="2000" dirty="0"/>
              <a:t> (covers numerous financial topics).</a:t>
            </a:r>
          </a:p>
          <a:p>
            <a:pPr lvl="1"/>
            <a:r>
              <a:rPr lang="en-US" sz="2000" u="sng" dirty="0">
                <a:hlinkClick r:id="rId3"/>
              </a:rPr>
              <a:t>https://veterans.abi.org/resources</a:t>
            </a:r>
            <a:r>
              <a:rPr lang="en-US" sz="2000" dirty="0"/>
              <a:t> and </a:t>
            </a:r>
            <a:r>
              <a:rPr lang="en-US" sz="2000" u="sng" dirty="0">
                <a:hlinkClick r:id="rId4"/>
              </a:rPr>
              <a:t>https://veterans.abi.org/faq</a:t>
            </a:r>
            <a:r>
              <a:rPr lang="en-US" sz="2000" dirty="0"/>
              <a:t> </a:t>
            </a:r>
          </a:p>
          <a:p>
            <a:pPr marL="914400" lvl="2" indent="0">
              <a:buNone/>
            </a:pPr>
            <a:r>
              <a:rPr lang="en-US" sz="2000" dirty="0"/>
              <a:t>(information on military/veteran specific issues related to collection and bankruptcy).</a:t>
            </a:r>
          </a:p>
          <a:p>
            <a:pPr marL="457200" lvl="1" indent="0">
              <a:buNone/>
            </a:pPr>
            <a:endParaRPr lang="en-US" sz="2800" dirty="0"/>
          </a:p>
          <a:p>
            <a:pPr lvl="1"/>
            <a:endParaRPr lang="en-US" sz="2800" dirty="0"/>
          </a:p>
          <a:p>
            <a:pPr marL="457200" lvl="1" indent="0">
              <a:buNone/>
            </a:pPr>
            <a:endParaRPr lang="en-US" sz="3200" dirty="0"/>
          </a:p>
          <a:p>
            <a:pPr lvl="1"/>
            <a:endParaRPr lang="en-US" sz="3200" dirty="0"/>
          </a:p>
          <a:p>
            <a:pPr lvl="1"/>
            <a:endParaRPr lang="en-US" sz="3200"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endParaRPr lang="en-US" dirty="0"/>
          </a:p>
        </p:txBody>
      </p:sp>
      <p:sp>
        <p:nvSpPr>
          <p:cNvPr id="2" name="Footer Placeholder 1">
            <a:extLst>
              <a:ext uri="{FF2B5EF4-FFF2-40B4-BE49-F238E27FC236}">
                <a16:creationId xmlns:a16="http://schemas.microsoft.com/office/drawing/2014/main" id="{6FE44D8C-175A-4D9F-98DE-643145B266A6}"/>
              </a:ext>
            </a:extLst>
          </p:cNvPr>
          <p:cNvSpPr>
            <a:spLocks noGrp="1"/>
          </p:cNvSpPr>
          <p:nvPr>
            <p:ph type="ftr" sz="quarter" idx="11"/>
          </p:nvPr>
        </p:nvSpPr>
        <p:spPr>
          <a:xfrm>
            <a:off x="10122408" y="6356350"/>
            <a:ext cx="1993392" cy="365125"/>
          </a:xfrm>
        </p:spPr>
        <p:txBody>
          <a:bodyPr/>
          <a:lstStyle/>
          <a:p>
            <a:endParaRPr lang="en-US" dirty="0"/>
          </a:p>
        </p:txBody>
      </p:sp>
      <p:sp>
        <p:nvSpPr>
          <p:cNvPr id="3" name="Slide Number Placeholder 2">
            <a:extLst>
              <a:ext uri="{FF2B5EF4-FFF2-40B4-BE49-F238E27FC236}">
                <a16:creationId xmlns:a16="http://schemas.microsoft.com/office/drawing/2014/main" id="{A2E29199-A2C5-4F06-80F2-2788D6949BB7}"/>
              </a:ext>
            </a:extLst>
          </p:cNvPr>
          <p:cNvSpPr>
            <a:spLocks noGrp="1"/>
          </p:cNvSpPr>
          <p:nvPr>
            <p:ph type="sldNum" sz="quarter" idx="12"/>
          </p:nvPr>
        </p:nvSpPr>
        <p:spPr>
          <a:xfrm>
            <a:off x="10837333" y="6470704"/>
            <a:ext cx="983192" cy="250771"/>
          </a:xfrm>
        </p:spPr>
        <p:txBody>
          <a:bodyPr/>
          <a:lstStyle/>
          <a:p>
            <a:r>
              <a:rPr lang="en-US" dirty="0"/>
              <a:t>35</a:t>
            </a:r>
          </a:p>
        </p:txBody>
      </p:sp>
    </p:spTree>
    <p:extLst>
      <p:ext uri="{BB962C8B-B14F-4D97-AF65-F5344CB8AC3E}">
        <p14:creationId xmlns:p14="http://schemas.microsoft.com/office/powerpoint/2010/main" val="145779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4965431" y="634182"/>
            <a:ext cx="6586489" cy="1244952"/>
          </a:xfrm>
        </p:spPr>
        <p:style>
          <a:lnRef idx="2">
            <a:schemeClr val="accent2">
              <a:shade val="50000"/>
            </a:schemeClr>
          </a:lnRef>
          <a:fillRef idx="1">
            <a:schemeClr val="accent2"/>
          </a:fillRef>
          <a:effectRef idx="0">
            <a:schemeClr val="accent2"/>
          </a:effectRef>
          <a:fontRef idx="minor">
            <a:schemeClr val="lt1"/>
          </a:fontRef>
        </p:style>
        <p:txBody>
          <a:bodyPr anchor="b">
            <a:normAutofit fontScale="90000"/>
          </a:bodyPr>
          <a:lstStyle/>
          <a:p>
            <a:br>
              <a:rPr lang="en-US" sz="1400" dirty="0"/>
            </a:br>
            <a:br>
              <a:rPr lang="en-US" sz="1400" dirty="0"/>
            </a:br>
            <a:r>
              <a:rPr lang="en-US" sz="2400" dirty="0"/>
              <a:t> </a:t>
            </a:r>
            <a:br>
              <a:rPr lang="en-US" sz="2400" dirty="0"/>
            </a:br>
            <a:br>
              <a:rPr lang="en-US" sz="2400" dirty="0"/>
            </a:br>
            <a:br>
              <a:rPr lang="en-US" sz="2400" dirty="0"/>
            </a:br>
            <a:r>
              <a:rPr lang="en-US" sz="4000" dirty="0">
                <a:solidFill>
                  <a:schemeClr val="bg1"/>
                </a:solidFill>
              </a:rPr>
              <a:t>BEFORE WE START . . .</a:t>
            </a:r>
            <a:br>
              <a:rPr lang="en-US" sz="4000" dirty="0">
                <a:solidFill>
                  <a:schemeClr val="bg1"/>
                </a:solidFill>
              </a:rPr>
            </a:br>
            <a:br>
              <a:rPr lang="en-US" sz="4000" dirty="0">
                <a:solidFill>
                  <a:schemeClr val="tx1"/>
                </a:solidFill>
              </a:rPr>
            </a:br>
            <a:r>
              <a:rPr lang="en-US" sz="1400" dirty="0"/>
              <a:t> </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4965430" y="1953865"/>
            <a:ext cx="6586489" cy="4791159"/>
          </a:xfrm>
        </p:spPr>
        <p:style>
          <a:lnRef idx="1">
            <a:schemeClr val="accent1"/>
          </a:lnRef>
          <a:fillRef idx="2">
            <a:schemeClr val="accent1"/>
          </a:fillRef>
          <a:effectRef idx="1">
            <a:schemeClr val="accent1"/>
          </a:effectRef>
          <a:fontRef idx="minor">
            <a:schemeClr val="dk1"/>
          </a:fontRef>
        </p:style>
        <p:txBody>
          <a:bodyPr>
            <a:noAutofit/>
          </a:bodyPr>
          <a:lstStyle/>
          <a:p>
            <a:pPr>
              <a:lnSpc>
                <a:spcPct val="100000"/>
              </a:lnSpc>
            </a:pPr>
            <a:r>
              <a:rPr lang="en-US" sz="2500" dirty="0"/>
              <a:t>YOU ARE NOT ALONE. </a:t>
            </a:r>
            <a:r>
              <a:rPr lang="en-US" sz="2500" b="1" dirty="0"/>
              <a:t>THREE </a:t>
            </a:r>
            <a:r>
              <a:rPr lang="en-US" sz="2500" dirty="0"/>
              <a:t>out of </a:t>
            </a:r>
            <a:r>
              <a:rPr lang="en-US" sz="2500" b="1" dirty="0"/>
              <a:t>FOUR</a:t>
            </a:r>
            <a:r>
              <a:rPr lang="en-US" sz="2500" dirty="0"/>
              <a:t> of us say our finances cause stress on a monthly basis. </a:t>
            </a:r>
          </a:p>
          <a:p>
            <a:pPr>
              <a:lnSpc>
                <a:spcPct val="100000"/>
              </a:lnSpc>
            </a:pPr>
            <a:r>
              <a:rPr lang="en-US" sz="2500" dirty="0"/>
              <a:t>THEY DIDN’T TEACH THIS IN SCHOOLS. Our society does not do a good job teaching the basics for sound financial fitness.</a:t>
            </a:r>
          </a:p>
          <a:p>
            <a:pPr>
              <a:lnSpc>
                <a:spcPct val="100000"/>
              </a:lnSpc>
            </a:pPr>
            <a:r>
              <a:rPr lang="en-US" sz="2500" dirty="0"/>
              <a:t>IT’S NOT JUST ABOUT MONEY. Stress over financial issues has significant negative effects on both mental and physical health and your relationships with others.</a:t>
            </a:r>
          </a:p>
          <a:p>
            <a:pPr>
              <a:lnSpc>
                <a:spcPct val="100000"/>
              </a:lnSpc>
            </a:pPr>
            <a:r>
              <a:rPr lang="en-US" sz="2500" dirty="0"/>
              <a:t>KEEP IT SIMPLE &amp; START WITH SMALL STEPS.</a:t>
            </a:r>
          </a:p>
        </p:txBody>
      </p:sp>
      <p:sp>
        <p:nvSpPr>
          <p:cNvPr id="2" name="Footer Placeholder 1">
            <a:extLst>
              <a:ext uri="{FF2B5EF4-FFF2-40B4-BE49-F238E27FC236}">
                <a16:creationId xmlns:a16="http://schemas.microsoft.com/office/drawing/2014/main" id="{015D13E8-92B4-44BC-8369-9697F526D72B}"/>
              </a:ext>
            </a:extLst>
          </p:cNvPr>
          <p:cNvSpPr>
            <a:spLocks noGrp="1"/>
          </p:cNvSpPr>
          <p:nvPr>
            <p:ph type="ftr" sz="quarter" idx="11"/>
          </p:nvPr>
        </p:nvSpPr>
        <p:spPr>
          <a:xfrm flipV="1">
            <a:off x="4842932" y="6745023"/>
            <a:ext cx="5901459" cy="45719"/>
          </a:xfrm>
        </p:spPr>
        <p:txBody>
          <a:bodyPr/>
          <a:lstStyle/>
          <a:p>
            <a:endParaRPr lang="en-US" dirty="0"/>
          </a:p>
        </p:txBody>
      </p:sp>
      <p:sp>
        <p:nvSpPr>
          <p:cNvPr id="3" name="Slide Number Placeholder 2">
            <a:extLst>
              <a:ext uri="{FF2B5EF4-FFF2-40B4-BE49-F238E27FC236}">
                <a16:creationId xmlns:a16="http://schemas.microsoft.com/office/drawing/2014/main" id="{C892E8FF-772E-4652-BF45-616396F87899}"/>
              </a:ext>
            </a:extLst>
          </p:cNvPr>
          <p:cNvSpPr>
            <a:spLocks noGrp="1"/>
          </p:cNvSpPr>
          <p:nvPr>
            <p:ph type="sldNum" sz="quarter" idx="12"/>
          </p:nvPr>
        </p:nvSpPr>
        <p:spPr/>
        <p:txBody>
          <a:bodyPr/>
          <a:lstStyle/>
          <a:p>
            <a:fld id="{02687363-2EE8-49C2-8012-C473CDA527DF}" type="slidenum">
              <a:rPr lang="en-US" smtClean="0"/>
              <a:t>4</a:t>
            </a:fld>
            <a:endParaRPr lang="en-US" dirty="0"/>
          </a:p>
        </p:txBody>
      </p:sp>
      <p:pic>
        <p:nvPicPr>
          <p:cNvPr id="6" name="Picture 5">
            <a:extLst>
              <a:ext uri="{FF2B5EF4-FFF2-40B4-BE49-F238E27FC236}">
                <a16:creationId xmlns:a16="http://schemas.microsoft.com/office/drawing/2014/main" id="{2B1F8124-9001-458F-8857-B7397CFFF80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366" r="30107" b="-2"/>
          <a:stretch/>
        </p:blipFill>
        <p:spPr>
          <a:xfrm>
            <a:off x="20" y="72427"/>
            <a:ext cx="4635571" cy="6355531"/>
          </a:xfrm>
          <a:prstGeom prst="rect">
            <a:avLst/>
          </a:prstGeom>
          <a:effectLst/>
        </p:spPr>
      </p:pic>
      <p:sp>
        <p:nvSpPr>
          <p:cNvPr id="9" name="TextBox 8">
            <a:extLst>
              <a:ext uri="{FF2B5EF4-FFF2-40B4-BE49-F238E27FC236}">
                <a16:creationId xmlns:a16="http://schemas.microsoft.com/office/drawing/2014/main" id="{730C6B50-9DD6-44C2-A16D-BCC9C0ED9D8D}"/>
              </a:ext>
            </a:extLst>
          </p:cNvPr>
          <p:cNvSpPr txBox="1"/>
          <p:nvPr/>
        </p:nvSpPr>
        <p:spPr>
          <a:xfrm>
            <a:off x="3051496" y="5931541"/>
            <a:ext cx="1676400" cy="369332"/>
          </a:xfrm>
          <a:prstGeom prst="rect">
            <a:avLst/>
          </a:prstGeom>
          <a:noFill/>
        </p:spPr>
        <p:txBody>
          <a:bodyPr wrap="square" rtlCol="0">
            <a:spAutoFit/>
          </a:bodyPr>
          <a:lstStyle/>
          <a:p>
            <a:r>
              <a:rPr lang="en-US" sz="900" dirty="0">
                <a:hlinkClick r:id="rId4" tooltip="https://thexycode.com/2016/08/15/small-steps-the-secret-to-big-changes/"/>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1781927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pPr algn="ctr"/>
            <a:r>
              <a:rPr lang="en-US" dirty="0"/>
              <a:t>BUDGETING</a:t>
            </a:r>
          </a:p>
        </p:txBody>
      </p:sp>
      <p:sp>
        <p:nvSpPr>
          <p:cNvPr id="3" name="Content Placeholder 2"/>
          <p:cNvSpPr>
            <a:spLocks noGrp="1"/>
          </p:cNvSpPr>
          <p:nvPr>
            <p:ph idx="1"/>
          </p:nvPr>
        </p:nvSpPr>
        <p:spPr>
          <a:xfrm>
            <a:off x="1024127" y="2286000"/>
            <a:ext cx="9720073" cy="4023360"/>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ctr">
              <a:buNone/>
            </a:pPr>
            <a:r>
              <a:rPr lang="en-US" sz="4800" dirty="0"/>
              <a:t>Insert SNL Video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687363-2EE8-49C2-8012-C473CDA527DF}" type="slidenum">
              <a:rPr lang="en-US" smtClean="0"/>
              <a:t>5</a:t>
            </a:fld>
            <a:endParaRPr lang="en-US" dirty="0"/>
          </a:p>
        </p:txBody>
      </p:sp>
    </p:spTree>
    <p:extLst>
      <p:ext uri="{BB962C8B-B14F-4D97-AF65-F5344CB8AC3E}">
        <p14:creationId xmlns:p14="http://schemas.microsoft.com/office/powerpoint/2010/main" val="1998861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44DDCE-C4D9-4637-BCEB-E6EF6A6E03C6}"/>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699" r="42571"/>
          <a:stretch/>
        </p:blipFill>
        <p:spPr>
          <a:xfrm>
            <a:off x="5611061" y="0"/>
            <a:ext cx="6617067" cy="6858000"/>
          </a:xfrm>
          <a:prstGeom prst="rect">
            <a:avLst/>
          </a:prstGeom>
        </p:spPr>
      </p:pic>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270396" y="159019"/>
            <a:ext cx="5410201" cy="1311664"/>
          </a:xfrm>
        </p:spPr>
        <p:style>
          <a:lnRef idx="2">
            <a:schemeClr val="accent2">
              <a:shade val="50000"/>
            </a:schemeClr>
          </a:lnRef>
          <a:fillRef idx="1">
            <a:schemeClr val="accent2"/>
          </a:fillRef>
          <a:effectRef idx="0">
            <a:schemeClr val="accent2"/>
          </a:effectRef>
          <a:fontRef idx="minor">
            <a:schemeClr val="lt1"/>
          </a:fontRef>
        </p:style>
        <p:txBody>
          <a:bodyPr anchor="b">
            <a:normAutofit/>
          </a:bodyPr>
          <a:lstStyle/>
          <a:p>
            <a:pPr algn="ctr"/>
            <a:r>
              <a:rPr lang="en-US" sz="3600" dirty="0">
                <a:solidFill>
                  <a:schemeClr val="tx1"/>
                </a:solidFill>
              </a:rPr>
              <a:t>FINANCIAL BUILDING BLOCKS</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261631" y="1470683"/>
            <a:ext cx="5418965" cy="5274479"/>
          </a:xfrm>
        </p:spPr>
        <p:style>
          <a:lnRef idx="1">
            <a:schemeClr val="accent1"/>
          </a:lnRef>
          <a:fillRef idx="2">
            <a:schemeClr val="accent1"/>
          </a:fillRef>
          <a:effectRef idx="1">
            <a:schemeClr val="accent1"/>
          </a:effectRef>
          <a:fontRef idx="minor">
            <a:schemeClr val="dk1"/>
          </a:fontRef>
        </p:style>
        <p:txBody>
          <a:bodyPr anchor="ctr">
            <a:normAutofit lnSpcReduction="10000"/>
          </a:bodyPr>
          <a:lstStyle/>
          <a:p>
            <a:r>
              <a:rPr lang="en-US" sz="2400" dirty="0">
                <a:solidFill>
                  <a:schemeClr val="tx1"/>
                </a:solidFill>
              </a:rPr>
              <a:t>Your financial health is partially determined by comparing the amount of your </a:t>
            </a:r>
            <a:r>
              <a:rPr lang="en-US" sz="2400" b="1" dirty="0">
                <a:solidFill>
                  <a:schemeClr val="tx1"/>
                </a:solidFill>
              </a:rPr>
              <a:t>INCOME </a:t>
            </a:r>
            <a:r>
              <a:rPr lang="en-US" sz="2400" dirty="0">
                <a:solidFill>
                  <a:schemeClr val="tx1"/>
                </a:solidFill>
              </a:rPr>
              <a:t>to</a:t>
            </a:r>
            <a:r>
              <a:rPr lang="en-US" sz="2400" b="1" dirty="0">
                <a:solidFill>
                  <a:schemeClr val="tx1"/>
                </a:solidFill>
              </a:rPr>
              <a:t> </a:t>
            </a:r>
            <a:r>
              <a:rPr lang="en-US" sz="2400" dirty="0">
                <a:solidFill>
                  <a:schemeClr val="tx1"/>
                </a:solidFill>
              </a:rPr>
              <a:t>your </a:t>
            </a:r>
            <a:r>
              <a:rPr lang="en-US" sz="2400" b="1" dirty="0">
                <a:solidFill>
                  <a:schemeClr val="tx1"/>
                </a:solidFill>
              </a:rPr>
              <a:t>EXPENSES </a:t>
            </a:r>
            <a:r>
              <a:rPr lang="en-US" sz="2400" dirty="0">
                <a:solidFill>
                  <a:schemeClr val="tx1"/>
                </a:solidFill>
              </a:rPr>
              <a:t>(both monthly and periodic). This calculation is often called your </a:t>
            </a:r>
            <a:r>
              <a:rPr lang="en-US" sz="2400" b="1" dirty="0">
                <a:solidFill>
                  <a:schemeClr val="tx1"/>
                </a:solidFill>
              </a:rPr>
              <a:t>CASH FLOW</a:t>
            </a:r>
            <a:r>
              <a:rPr lang="en-US" sz="2400" dirty="0">
                <a:solidFill>
                  <a:schemeClr val="tx1"/>
                </a:solidFill>
              </a:rPr>
              <a:t>.  </a:t>
            </a:r>
          </a:p>
          <a:p>
            <a:r>
              <a:rPr lang="en-US" sz="2400" b="1" dirty="0">
                <a:solidFill>
                  <a:schemeClr val="tx1"/>
                </a:solidFill>
              </a:rPr>
              <a:t>INCOME</a:t>
            </a:r>
            <a:r>
              <a:rPr lang="en-US" sz="2400" dirty="0">
                <a:solidFill>
                  <a:schemeClr val="tx1"/>
                </a:solidFill>
              </a:rPr>
              <a:t> = money from various sources including wages, veterans and other government benefits, retirement, etc.</a:t>
            </a:r>
          </a:p>
          <a:p>
            <a:r>
              <a:rPr lang="en-US" sz="2400" dirty="0">
                <a:solidFill>
                  <a:schemeClr val="tx1"/>
                </a:solidFill>
              </a:rPr>
              <a:t> </a:t>
            </a:r>
            <a:r>
              <a:rPr lang="en-US" sz="2400" b="1" dirty="0">
                <a:solidFill>
                  <a:schemeClr val="tx1"/>
                </a:solidFill>
              </a:rPr>
              <a:t>EXPENSES</a:t>
            </a:r>
            <a:r>
              <a:rPr lang="en-US" sz="2400" dirty="0">
                <a:solidFill>
                  <a:schemeClr val="tx1"/>
                </a:solidFill>
              </a:rPr>
              <a:t> = money spent on:</a:t>
            </a:r>
          </a:p>
          <a:p>
            <a:pPr marL="0" indent="0">
              <a:buNone/>
            </a:pPr>
            <a:r>
              <a:rPr lang="en-US" sz="2400" dirty="0">
                <a:solidFill>
                  <a:schemeClr val="tx1"/>
                </a:solidFill>
              </a:rPr>
              <a:t>	</a:t>
            </a:r>
            <a:r>
              <a:rPr lang="en-US" sz="2400" b="1" dirty="0">
                <a:solidFill>
                  <a:schemeClr val="tx1"/>
                </a:solidFill>
              </a:rPr>
              <a:t>1) BASIC NEEDS;</a:t>
            </a:r>
            <a:endParaRPr lang="en-US" sz="2400" dirty="0">
              <a:solidFill>
                <a:schemeClr val="tx1"/>
              </a:solidFill>
            </a:endParaRPr>
          </a:p>
          <a:p>
            <a:pPr marL="0" indent="0">
              <a:buNone/>
            </a:pPr>
            <a:r>
              <a:rPr lang="en-US" sz="2400" b="1" dirty="0">
                <a:solidFill>
                  <a:schemeClr val="tx1"/>
                </a:solidFill>
              </a:rPr>
              <a:t>	2) FUTURE NEEDS; </a:t>
            </a:r>
            <a:r>
              <a:rPr lang="en-US" sz="2400" dirty="0">
                <a:solidFill>
                  <a:schemeClr val="tx1"/>
                </a:solidFill>
              </a:rPr>
              <a:t>and</a:t>
            </a:r>
          </a:p>
          <a:p>
            <a:pPr marL="0" indent="0">
              <a:buNone/>
            </a:pPr>
            <a:r>
              <a:rPr lang="en-US" sz="2400" b="1" dirty="0">
                <a:solidFill>
                  <a:schemeClr val="tx1"/>
                </a:solidFill>
              </a:rPr>
              <a:t>	3) WANTS.</a:t>
            </a:r>
            <a:endParaRPr lang="en-US" sz="2400" dirty="0">
              <a:solidFill>
                <a:schemeClr val="tx1"/>
              </a:solidFill>
            </a:endParaRPr>
          </a:p>
          <a:p>
            <a:pPr marL="0" indent="0">
              <a:buNone/>
            </a:pPr>
            <a:endParaRPr lang="en-US" sz="1800" b="1" dirty="0">
              <a:solidFill>
                <a:schemeClr val="tx2"/>
              </a:solidFill>
            </a:endParaRPr>
          </a:p>
        </p:txBody>
      </p:sp>
      <p:sp>
        <p:nvSpPr>
          <p:cNvPr id="2" name="Footer Placeholder 1">
            <a:extLst>
              <a:ext uri="{FF2B5EF4-FFF2-40B4-BE49-F238E27FC236}">
                <a16:creationId xmlns:a16="http://schemas.microsoft.com/office/drawing/2014/main" id="{1623FA16-6EBE-4EBC-A523-9EDB35BFBCD3}"/>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8D6428B0-248B-4C9D-A835-6E137C6794AD}"/>
              </a:ext>
            </a:extLst>
          </p:cNvPr>
          <p:cNvSpPr>
            <a:spLocks noGrp="1"/>
          </p:cNvSpPr>
          <p:nvPr>
            <p:ph type="sldNum" sz="quarter" idx="12"/>
          </p:nvPr>
        </p:nvSpPr>
        <p:spPr/>
        <p:txBody>
          <a:bodyPr/>
          <a:lstStyle/>
          <a:p>
            <a:fld id="{02687363-2EE8-49C2-8012-C473CDA527DF}" type="slidenum">
              <a:rPr lang="en-US" smtClean="0"/>
              <a:t>6</a:t>
            </a:fld>
            <a:endParaRPr lang="en-US" dirty="0"/>
          </a:p>
        </p:txBody>
      </p:sp>
      <p:pic>
        <p:nvPicPr>
          <p:cNvPr id="15" name="Picture 14">
            <a:extLst>
              <a:ext uri="{FF2B5EF4-FFF2-40B4-BE49-F238E27FC236}">
                <a16:creationId xmlns:a16="http://schemas.microsoft.com/office/drawing/2014/main" id="{79AD78F1-0ACB-4508-9A9C-69DEAC677359}"/>
              </a:ext>
            </a:extLst>
          </p:cNvPr>
          <p:cNvPicPr>
            <a:picLocks noChangeAspect="1"/>
          </p:cNvPicPr>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2699" r="42571"/>
          <a:stretch/>
        </p:blipFill>
        <p:spPr>
          <a:xfrm>
            <a:off x="5689362" y="-501650"/>
            <a:ext cx="6772730" cy="7359650"/>
          </a:xfrm>
          <a:prstGeom prst="rect">
            <a:avLst/>
          </a:prstGeom>
        </p:spPr>
      </p:pic>
      <p:sp>
        <p:nvSpPr>
          <p:cNvPr id="16" name="TextBox 15">
            <a:extLst>
              <a:ext uri="{FF2B5EF4-FFF2-40B4-BE49-F238E27FC236}">
                <a16:creationId xmlns:a16="http://schemas.microsoft.com/office/drawing/2014/main" id="{F18B2589-AFD3-4258-A7A6-6BF301E9084F}"/>
              </a:ext>
            </a:extLst>
          </p:cNvPr>
          <p:cNvSpPr txBox="1"/>
          <p:nvPr/>
        </p:nvSpPr>
        <p:spPr>
          <a:xfrm flipH="1">
            <a:off x="7918043" y="886553"/>
            <a:ext cx="2951378" cy="230832"/>
          </a:xfrm>
          <a:prstGeom prst="rect">
            <a:avLst/>
          </a:prstGeom>
          <a:noFill/>
        </p:spPr>
        <p:txBody>
          <a:bodyPr wrap="square" rtlCol="0">
            <a:spAutoFit/>
          </a:bodyPr>
          <a:lstStyle/>
          <a:p>
            <a:r>
              <a:rPr lang="en-US" sz="900" dirty="0">
                <a:hlinkClick r:id="rId3" tooltip="http://www.onecommunityglobal.org/revenue/"/>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423591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0" y="-7939"/>
            <a:ext cx="12192000" cy="1712914"/>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ctr"/>
            <a:r>
              <a:rPr lang="en-US" dirty="0"/>
              <a:t> </a:t>
            </a:r>
            <a:r>
              <a:rPr lang="en-US" dirty="0">
                <a:solidFill>
                  <a:schemeClr val="bg1"/>
                </a:solidFill>
              </a:rPr>
              <a:t>Determining the Amount of Your Current Income and Expenses - BUDGETING  </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0" y="1704974"/>
            <a:ext cx="12192000" cy="5153026"/>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endParaRPr lang="en-US" sz="3200" dirty="0"/>
          </a:p>
          <a:p>
            <a:r>
              <a:rPr lang="en-US" sz="3200" dirty="0"/>
              <a:t>The best tool to determine your current CASH FLOW (i.e., your INCOME minus your EXPENSES) is a simple </a:t>
            </a:r>
            <a:r>
              <a:rPr lang="en-US" sz="3200" u="sng" dirty="0"/>
              <a:t>BUDGET</a:t>
            </a:r>
            <a:r>
              <a:rPr lang="en-US" sz="3200" dirty="0"/>
              <a:t>.  WHAT’S A BUDGET?</a:t>
            </a:r>
          </a:p>
          <a:p>
            <a:pPr marL="0" indent="0">
              <a:buNone/>
            </a:pPr>
            <a:endParaRPr lang="en-US" sz="3200" dirty="0"/>
          </a:p>
          <a:p>
            <a:r>
              <a:rPr lang="en-US" sz="3200" dirty="0">
                <a:hlinkClick r:id="rId2"/>
              </a:rPr>
              <a:t>https://www.millionstories.com/media/Budgeting?video=35&amp;series=2In</a:t>
            </a:r>
            <a:endParaRPr lang="en-US" sz="3200" dirty="0"/>
          </a:p>
          <a:p>
            <a:pPr marL="0" indent="0">
              <a:buNone/>
            </a:pPr>
            <a:endParaRPr lang="en-US" dirty="0"/>
          </a:p>
          <a:p>
            <a:r>
              <a:rPr lang="en-US" sz="3200" dirty="0"/>
              <a:t>The primary way to improve your financial situation is to either (or both):</a:t>
            </a:r>
          </a:p>
          <a:p>
            <a:pPr marL="0" indent="0">
              <a:buNone/>
            </a:pPr>
            <a:r>
              <a:rPr lang="en-US" dirty="0"/>
              <a:t>	</a:t>
            </a:r>
          </a:p>
          <a:p>
            <a:pPr marL="0" indent="0">
              <a:buNone/>
            </a:pPr>
            <a:r>
              <a:rPr lang="en-US" dirty="0"/>
              <a:t>		</a:t>
            </a:r>
          </a:p>
          <a:p>
            <a:pPr marL="0" indent="0">
              <a:buNone/>
            </a:pPr>
            <a:r>
              <a:rPr lang="en-US" dirty="0"/>
              <a:t>			</a:t>
            </a:r>
          </a:p>
          <a:p>
            <a:pPr marL="0" indent="0">
              <a:buNone/>
            </a:pPr>
            <a:r>
              <a:rPr lang="en-US" sz="3500" dirty="0"/>
              <a:t>		increase your INCOME, or             	reduce your EXPENSES</a:t>
            </a:r>
          </a:p>
          <a:p>
            <a:pPr marL="0" indent="0">
              <a:buNone/>
            </a:pPr>
            <a:endParaRPr lang="en-US" dirty="0"/>
          </a:p>
          <a:p>
            <a:r>
              <a:rPr lang="en-US" sz="3500" dirty="0"/>
              <a:t>We will give you some ideas on how to do both.</a:t>
            </a:r>
          </a:p>
          <a:p>
            <a:pPr marL="0" indent="0">
              <a:buNone/>
            </a:pPr>
            <a:endParaRPr lang="en-US" dirty="0"/>
          </a:p>
          <a:p>
            <a:pPr marL="0" indent="0">
              <a:buNone/>
            </a:pPr>
            <a:endParaRPr lang="en-US" dirty="0"/>
          </a:p>
          <a:p>
            <a:pPr marL="0" indent="0">
              <a:buNone/>
            </a:pPr>
            <a:endParaRPr lang="en-US" dirty="0"/>
          </a:p>
        </p:txBody>
      </p:sp>
      <p:sp>
        <p:nvSpPr>
          <p:cNvPr id="2" name="Footer Placeholder 1">
            <a:extLst>
              <a:ext uri="{FF2B5EF4-FFF2-40B4-BE49-F238E27FC236}">
                <a16:creationId xmlns:a16="http://schemas.microsoft.com/office/drawing/2014/main" id="{70466BD9-685F-452A-9FED-F59211CF4189}"/>
              </a:ext>
            </a:extLst>
          </p:cNvPr>
          <p:cNvSpPr>
            <a:spLocks noGrp="1"/>
          </p:cNvSpPr>
          <p:nvPr>
            <p:ph type="ftr" sz="quarter" idx="11"/>
          </p:nvPr>
        </p:nvSpPr>
        <p:spPr>
          <a:xfrm flipV="1">
            <a:off x="4842932" y="6745023"/>
            <a:ext cx="5901459" cy="45719"/>
          </a:xfrm>
        </p:spPr>
        <p:txBody>
          <a:bodyPr/>
          <a:lstStyle/>
          <a:p>
            <a:endParaRPr lang="en-US" dirty="0"/>
          </a:p>
        </p:txBody>
      </p:sp>
      <p:sp>
        <p:nvSpPr>
          <p:cNvPr id="6" name="Slide Number Placeholder 5">
            <a:extLst>
              <a:ext uri="{FF2B5EF4-FFF2-40B4-BE49-F238E27FC236}">
                <a16:creationId xmlns:a16="http://schemas.microsoft.com/office/drawing/2014/main" id="{8B4B9B69-3ACA-43BA-99EA-54DD2CBEAB61}"/>
              </a:ext>
            </a:extLst>
          </p:cNvPr>
          <p:cNvSpPr>
            <a:spLocks noGrp="1"/>
          </p:cNvSpPr>
          <p:nvPr>
            <p:ph type="sldNum" sz="quarter" idx="12"/>
          </p:nvPr>
        </p:nvSpPr>
        <p:spPr/>
        <p:txBody>
          <a:bodyPr/>
          <a:lstStyle/>
          <a:p>
            <a:fld id="{02687363-2EE8-49C2-8012-C473CDA527DF}" type="slidenum">
              <a:rPr lang="en-US" smtClean="0"/>
              <a:t>7</a:t>
            </a:fld>
            <a:endParaRPr lang="en-US" dirty="0"/>
          </a:p>
        </p:txBody>
      </p:sp>
      <p:sp>
        <p:nvSpPr>
          <p:cNvPr id="3" name="Arrow: Down 2">
            <a:extLst>
              <a:ext uri="{FF2B5EF4-FFF2-40B4-BE49-F238E27FC236}">
                <a16:creationId xmlns:a16="http://schemas.microsoft.com/office/drawing/2014/main" id="{2760A0D1-3F2F-40D1-B556-721EC0B8C58D}"/>
              </a:ext>
            </a:extLst>
          </p:cNvPr>
          <p:cNvSpPr/>
          <p:nvPr/>
        </p:nvSpPr>
        <p:spPr>
          <a:xfrm>
            <a:off x="9697085" y="4381184"/>
            <a:ext cx="954471" cy="1159192"/>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Up 9">
            <a:extLst>
              <a:ext uri="{FF2B5EF4-FFF2-40B4-BE49-F238E27FC236}">
                <a16:creationId xmlns:a16="http://schemas.microsoft.com/office/drawing/2014/main" id="{E6FCF2BC-997D-4D8C-896E-E3285ED2F9B2}"/>
              </a:ext>
            </a:extLst>
          </p:cNvPr>
          <p:cNvSpPr/>
          <p:nvPr/>
        </p:nvSpPr>
        <p:spPr>
          <a:xfrm>
            <a:off x="999285" y="4335465"/>
            <a:ext cx="954471" cy="1204911"/>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769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16611-15F9-4E7C-BB29-359C0B5946D9}"/>
              </a:ext>
            </a:extLst>
          </p:cNvPr>
          <p:cNvSpPr>
            <a:spLocks noGrp="1"/>
          </p:cNvSpPr>
          <p:nvPr>
            <p:ph type="title"/>
          </p:nvPr>
        </p:nvSpPr>
        <p:spPr>
          <a:xfrm>
            <a:off x="514350" y="171450"/>
            <a:ext cx="10839450" cy="1938613"/>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n-US" sz="4000" dirty="0">
                <a:solidFill>
                  <a:schemeClr val="tx1"/>
                </a:solidFill>
              </a:rPr>
              <a:t>KEEP IT SIMPLE. BUDGETING DOESN’T HAVE TO BE DIFFICULT OR TIME CONSUMING</a:t>
            </a:r>
          </a:p>
        </p:txBody>
      </p:sp>
      <p:sp>
        <p:nvSpPr>
          <p:cNvPr id="5" name="Content Placeholder 4">
            <a:extLst>
              <a:ext uri="{FF2B5EF4-FFF2-40B4-BE49-F238E27FC236}">
                <a16:creationId xmlns:a16="http://schemas.microsoft.com/office/drawing/2014/main" id="{2B9071A1-51BB-4BDE-B603-E8AD71F389B4}"/>
              </a:ext>
            </a:extLst>
          </p:cNvPr>
          <p:cNvSpPr>
            <a:spLocks noGrp="1"/>
          </p:cNvSpPr>
          <p:nvPr>
            <p:ph idx="1"/>
          </p:nvPr>
        </p:nvSpPr>
        <p:spPr>
          <a:xfrm>
            <a:off x="0" y="2110063"/>
            <a:ext cx="5243073" cy="4747938"/>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endParaRPr lang="en-US" sz="1800" dirty="0"/>
          </a:p>
          <a:p>
            <a:r>
              <a:rPr lang="en-US" sz="3200" dirty="0"/>
              <a:t>Write down everything you spend for three months to determine your expenses.  </a:t>
            </a:r>
            <a:r>
              <a:rPr lang="en-US" sz="3200" u="sng" dirty="0"/>
              <a:t>Everything!</a:t>
            </a:r>
            <a:r>
              <a:rPr lang="en-US" sz="3200" dirty="0"/>
              <a:t>  Even that bag of potato chips or cup of coffee. </a:t>
            </a:r>
          </a:p>
          <a:p>
            <a:r>
              <a:rPr lang="en-US" sz="3200" dirty="0"/>
              <a:t>Also, remember to add upcoming lump-sum expenses (like taxes and insurance) to the budget or save for them.</a:t>
            </a:r>
          </a:p>
          <a:p>
            <a:r>
              <a:rPr lang="en-US" sz="3200" dirty="0"/>
              <a:t>There are many ways to budget. Find a way you can and will budget every month. </a:t>
            </a:r>
          </a:p>
        </p:txBody>
      </p:sp>
      <p:sp>
        <p:nvSpPr>
          <p:cNvPr id="2" name="Footer Placeholder 1">
            <a:extLst>
              <a:ext uri="{FF2B5EF4-FFF2-40B4-BE49-F238E27FC236}">
                <a16:creationId xmlns:a16="http://schemas.microsoft.com/office/drawing/2014/main" id="{BC6D14A6-38CF-42B6-9D31-774CEFC0EF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B225E0-44D9-4803-84E6-FF657B22BE05}"/>
              </a:ext>
            </a:extLst>
          </p:cNvPr>
          <p:cNvSpPr>
            <a:spLocks noGrp="1"/>
          </p:cNvSpPr>
          <p:nvPr>
            <p:ph type="sldNum" sz="quarter" idx="12"/>
          </p:nvPr>
        </p:nvSpPr>
        <p:spPr/>
        <p:txBody>
          <a:bodyPr/>
          <a:lstStyle/>
          <a:p>
            <a:r>
              <a:rPr lang="en-US" sz="800" dirty="0" err="1">
                <a:solidFill>
                  <a:srgbClr val="FFFFFF"/>
                </a:solidFill>
              </a:rPr>
              <a:t>ut</a:t>
            </a:r>
            <a:fld id="{02687363-2EE8-49C2-8012-C473CDA527DF}" type="slidenum">
              <a:rPr lang="en-US" smtClean="0"/>
              <a:t>8</a:t>
            </a:fld>
            <a:endParaRPr lang="en-US" dirty="0"/>
          </a:p>
        </p:txBody>
      </p:sp>
      <p:pic>
        <p:nvPicPr>
          <p:cNvPr id="3" name="Picture 2">
            <a:extLst>
              <a:ext uri="{FF2B5EF4-FFF2-40B4-BE49-F238E27FC236}">
                <a16:creationId xmlns:a16="http://schemas.microsoft.com/office/drawing/2014/main" id="{C7202C9E-897A-4638-B2D5-C40170D48FEB}"/>
              </a:ext>
            </a:extLst>
          </p:cNvPr>
          <p:cNvPicPr>
            <a:picLocks noChangeAspect="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rcRect l="3545" r="12220" b="-3"/>
          <a:stretch/>
        </p:blipFill>
        <p:spPr>
          <a:xfrm>
            <a:off x="5318468" y="2187897"/>
            <a:ext cx="6873532" cy="4703658"/>
          </a:xfrm>
          <a:prstGeom prst="rect">
            <a:avLst/>
          </a:prstGeom>
          <a:effectLst>
            <a:outerShdw dist="38100" dir="5400000" algn="ctr" rotWithShape="0">
              <a:srgbClr val="000000"/>
            </a:outerShdw>
          </a:effectLst>
        </p:spPr>
      </p:pic>
    </p:spTree>
    <p:extLst>
      <p:ext uri="{BB962C8B-B14F-4D97-AF65-F5344CB8AC3E}">
        <p14:creationId xmlns:p14="http://schemas.microsoft.com/office/powerpoint/2010/main" val="959400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3024" y="190500"/>
            <a:ext cx="9401175" cy="1685925"/>
          </a:xfrm>
          <a:solidFill>
            <a:schemeClr val="accent2"/>
          </a:solidFill>
        </p:spPr>
        <p:txBody>
          <a:bodyPr/>
          <a:lstStyle/>
          <a:p>
            <a:pPr algn="ctr"/>
            <a:r>
              <a:rPr lang="en-US" dirty="0">
                <a:solidFill>
                  <a:schemeClr val="bg1"/>
                </a:solidFill>
              </a:rPr>
              <a:t>Budgeting Apps </a:t>
            </a:r>
          </a:p>
        </p:txBody>
      </p:sp>
      <p:sp>
        <p:nvSpPr>
          <p:cNvPr id="3" name="Content Placeholder 2"/>
          <p:cNvSpPr>
            <a:spLocks noGrp="1"/>
          </p:cNvSpPr>
          <p:nvPr>
            <p:ph idx="1"/>
          </p:nvPr>
        </p:nvSpPr>
        <p:spPr/>
        <p:txBody>
          <a:bodyPr>
            <a:normAutofit/>
          </a:bodyPr>
          <a:lstStyle/>
          <a:p>
            <a:pPr algn="just"/>
            <a:r>
              <a:rPr lang="en-US" sz="2800" dirty="0"/>
              <a:t>Some people find it easiest to track expenses on their phone. Free options for budgeting apps and tools include:</a:t>
            </a:r>
          </a:p>
          <a:p>
            <a:pPr lvl="1"/>
            <a:r>
              <a:rPr lang="en-US" sz="2800" dirty="0"/>
              <a:t>Mint </a:t>
            </a:r>
          </a:p>
          <a:p>
            <a:pPr lvl="1"/>
            <a:r>
              <a:rPr lang="en-US" sz="2800" dirty="0" err="1"/>
              <a:t>Goodbudget</a:t>
            </a:r>
            <a:endParaRPr lang="en-US" sz="2800" dirty="0"/>
          </a:p>
          <a:p>
            <a:pPr lvl="1"/>
            <a:r>
              <a:rPr lang="en-US" sz="2800" dirty="0" err="1"/>
              <a:t>Pocketguard</a:t>
            </a:r>
            <a:endParaRPr lang="en-US" sz="2800" dirty="0"/>
          </a:p>
          <a:p>
            <a:pPr lvl="1"/>
            <a:r>
              <a:rPr lang="en-US" sz="2800" dirty="0" err="1"/>
              <a:t>Honeydue</a:t>
            </a:r>
            <a:endParaRPr lang="en-US" sz="2800" dirty="0"/>
          </a:p>
          <a:p>
            <a:pPr lvl="1"/>
            <a:r>
              <a:rPr lang="en-US" sz="2800" dirty="0"/>
              <a:t>Google Sheets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2687363-2EE8-49C2-8012-C473CDA527DF}" type="slidenum">
              <a:rPr lang="en-US" smtClean="0"/>
              <a:t>9</a:t>
            </a:fld>
            <a:endParaRPr lang="en-US" dirty="0"/>
          </a:p>
        </p:txBody>
      </p:sp>
    </p:spTree>
    <p:extLst>
      <p:ext uri="{BB962C8B-B14F-4D97-AF65-F5344CB8AC3E}">
        <p14:creationId xmlns:p14="http://schemas.microsoft.com/office/powerpoint/2010/main" val="1257412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73545"/>
      </a:dk2>
      <a:lt2>
        <a:srgbClr val="DCD8DC"/>
      </a:lt2>
      <a:accent1>
        <a:srgbClr val="53DCF7"/>
      </a:accent1>
      <a:accent2>
        <a:srgbClr val="F755EF"/>
      </a:accent2>
      <a:accent3>
        <a:srgbClr val="5D739A"/>
      </a:accent3>
      <a:accent4>
        <a:srgbClr val="6997AF"/>
      </a:accent4>
      <a:accent5>
        <a:srgbClr val="84ACB6"/>
      </a:accent5>
      <a:accent6>
        <a:srgbClr val="6F8183"/>
      </a:accent6>
      <a:hlink>
        <a:srgbClr val="69A020"/>
      </a:hlink>
      <a:folHlink>
        <a:srgbClr val="8C8C8C"/>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1245</TotalTime>
  <Words>4115</Words>
  <Application>Microsoft Macintosh PowerPoint</Application>
  <PresentationFormat>Widescreen</PresentationFormat>
  <Paragraphs>341</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Cambria</vt:lpstr>
      <vt:lpstr>Tw Cen MT</vt:lpstr>
      <vt:lpstr>Wingdings 3</vt:lpstr>
      <vt:lpstr>Integral</vt:lpstr>
      <vt:lpstr> MONEY PROBLEMS?  DON’T KNOW WHAT TO DO?  WE CAN HELP!</vt:lpstr>
      <vt:lpstr>PROGRAM STRUCTURE</vt:lpstr>
      <vt:lpstr>  WE WILL HELP YOU . . .   </vt:lpstr>
      <vt:lpstr>      BEFORE WE START . . .   </vt:lpstr>
      <vt:lpstr>BUDGETING</vt:lpstr>
      <vt:lpstr>FINANCIAL BUILDING BLOCKS</vt:lpstr>
      <vt:lpstr> Determining the Amount of Your Current Income and Expenses - BUDGETING  </vt:lpstr>
      <vt:lpstr>KEEP IT SIMPLE. BUDGETING DOESN’T HAVE TO BE DIFFICULT OR TIME CONSUMING</vt:lpstr>
      <vt:lpstr>Budgeting Apps </vt:lpstr>
      <vt:lpstr>SavingS</vt:lpstr>
      <vt:lpstr>LEARN. HOW. TO. SAVE!!  WHY?   BECAUSE LIFE HAPPENS . . .</vt:lpstr>
      <vt:lpstr>SOME WORDS ON BANK ACCOUNTS . . . (1/2)</vt:lpstr>
      <vt:lpstr> SOME WORDS ON BANK ACCOUNTS . . . (Continued; 2/2)</vt:lpstr>
      <vt:lpstr>CREDIT AND CREDIT REPORTS</vt:lpstr>
      <vt:lpstr> YOUR CREDIT SCORE IS IMPORTANT TO YOUR FUTURE FINANCIAL HEALTH</vt:lpstr>
      <vt:lpstr>REPAIRING YOUR CREDIT- IDENTIFYING AND PRIORITIZING YOUR DEBTS</vt:lpstr>
      <vt:lpstr> DEALING WITH DEBT</vt:lpstr>
      <vt:lpstr>SOME IDEAS FOR DEALING WITH DEBT </vt:lpstr>
      <vt:lpstr>Legal Aid Resources</vt:lpstr>
      <vt:lpstr>USE CREDIT CARDS RESPONSIBLY TO IMPROVE YOUR CREDIT RATING </vt:lpstr>
      <vt:lpstr>REPAYING LOANS MAY ALSO IMPROVE YOUR CREDIT SCORE BUT ONLY IF YOU PAY ON TIME!</vt:lpstr>
      <vt:lpstr>COMMENTS ON USING STUDENT LOANS FOR FUTURE EDUCATION/TRAINING COSTS </vt:lpstr>
      <vt:lpstr>PowerPoint Presentation</vt:lpstr>
      <vt:lpstr> DEALING WITH STUDENT LOANS  YOU MAY ALREADY HAVE (1/2)</vt:lpstr>
      <vt:lpstr> DEALING WITH STUDENT LOANS  YOU MAY ALREADY HAVE (Continued;2/2)</vt:lpstr>
      <vt:lpstr>DEBT COLLECTION</vt:lpstr>
      <vt:lpstr> KNOW AND PROTECT YOUR RIGHTS IN DEBT COLLECTION! (1/3)</vt:lpstr>
      <vt:lpstr> KNOW AND PROTECT YOUR RIGHTS IN DEBT COLLECTION (Continued; 2/3) </vt:lpstr>
      <vt:lpstr> KNOW AND PROTECT YOUR RIGHTS IN DEBT COLLECTION (Continued; 3/3) </vt:lpstr>
      <vt:lpstr> SUMMARY OF SOME LIMITS ON COLLECTION AND MILITARY SPECIFIC PROTECTIONS (1/2)</vt:lpstr>
      <vt:lpstr> SUMMARY OF SOME LIMITS ON COLLECTION AND MILITARY SPECIFIC PROTECTIONS (Continued 2/2)</vt:lpstr>
      <vt:lpstr>BANKRUPTCY</vt:lpstr>
      <vt:lpstr> BANKRUPTCY – SOME BASICS (1/2) </vt:lpstr>
      <vt:lpstr> BANKRUPTCY BASICS (Continued; 2/2) </vt:lpstr>
      <vt:lpstr>SOME FINAL THOUGHTS</vt:lpstr>
      <vt:lpstr> SOME ADDITIONAL MEANS FOR IMPROVING YOUR FINANCIAL SITUATION</vt:lpstr>
      <vt:lpstr>A PLACE TO START FINANCIAL GOAL SETTING</vt:lpstr>
      <vt:lpstr>“START WHERE YOU ARE, USE WHAT YOU HAVE, DO WHAT YOU CAN.” Arthur Ashe </vt:lpstr>
      <vt:lpstr>A SPECIAL THANKS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 PROBLEMS?  DON’T KNOW WHAT TO DO? WE CAN HELP!</dc:title>
  <dc:creator>Bryan Williamson</dc:creator>
  <cp:lastModifiedBy>Laurel Isicoff</cp:lastModifiedBy>
  <cp:revision>98</cp:revision>
  <cp:lastPrinted>2021-09-16T18:14:17Z</cp:lastPrinted>
  <dcterms:created xsi:type="dcterms:W3CDTF">2020-09-22T16:26:40Z</dcterms:created>
  <dcterms:modified xsi:type="dcterms:W3CDTF">2021-09-16T18:19:30Z</dcterms:modified>
</cp:coreProperties>
</file>